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handoutMasterIdLst>
    <p:handoutMasterId r:id="rId28"/>
  </p:handoutMasterIdLst>
  <p:sldIdLst>
    <p:sldId id="256" r:id="rId2"/>
    <p:sldId id="342" r:id="rId3"/>
    <p:sldId id="326" r:id="rId4"/>
    <p:sldId id="334" r:id="rId5"/>
    <p:sldId id="337" r:id="rId6"/>
    <p:sldId id="338" r:id="rId7"/>
    <p:sldId id="335" r:id="rId8"/>
    <p:sldId id="336" r:id="rId9"/>
    <p:sldId id="346" r:id="rId10"/>
    <p:sldId id="327" r:id="rId11"/>
    <p:sldId id="340" r:id="rId12"/>
    <p:sldId id="344" r:id="rId13"/>
    <p:sldId id="330" r:id="rId14"/>
    <p:sldId id="332" r:id="rId15"/>
    <p:sldId id="333" r:id="rId16"/>
    <p:sldId id="343" r:id="rId17"/>
    <p:sldId id="341" r:id="rId18"/>
    <p:sldId id="321" r:id="rId19"/>
    <p:sldId id="316" r:id="rId20"/>
    <p:sldId id="317" r:id="rId21"/>
    <p:sldId id="318" r:id="rId22"/>
    <p:sldId id="301" r:id="rId23"/>
    <p:sldId id="308" r:id="rId24"/>
    <p:sldId id="329" r:id="rId25"/>
    <p:sldId id="345" r:id="rId26"/>
  </p:sldIdLst>
  <p:sldSz cx="9144000" cy="6858000" type="screen4x3"/>
  <p:notesSz cx="9388475" cy="71024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67" autoAdjust="0"/>
    <p:restoredTop sz="91860" autoAdjust="0"/>
  </p:normalViewPr>
  <p:slideViewPr>
    <p:cSldViewPr>
      <p:cViewPr varScale="1">
        <p:scale>
          <a:sx n="102" d="100"/>
          <a:sy n="102" d="100"/>
        </p:scale>
        <p:origin x="-102" y="-16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068339" cy="355124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l">
              <a:defRPr sz="1200"/>
            </a:lvl1pPr>
          </a:lstStyle>
          <a:p>
            <a:r>
              <a:rPr lang="en-US" smtClean="0"/>
              <a:t>FPGA Tour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317963" y="0"/>
            <a:ext cx="4068339" cy="355124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r">
              <a:defRPr sz="1200"/>
            </a:lvl1pPr>
          </a:lstStyle>
          <a:p>
            <a:fld id="{61195138-101D-4257-A725-21A6A328D09A}" type="datetime1">
              <a:rPr lang="en-US" smtClean="0"/>
              <a:t>6/14/2022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746119"/>
            <a:ext cx="4068339" cy="355124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l">
              <a:defRPr sz="1200"/>
            </a:lvl1pPr>
          </a:lstStyle>
          <a:p>
            <a:r>
              <a:rPr lang="en-US" smtClean="0"/>
              <a:t>Jim Brakefield 2022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317963" y="6746119"/>
            <a:ext cx="4068339" cy="355124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r">
              <a:defRPr sz="1200"/>
            </a:lvl1pPr>
          </a:lstStyle>
          <a:p>
            <a:fld id="{D815F126-D0BB-4ABD-8E98-C894FC6133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98228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068339" cy="355124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l">
              <a:defRPr sz="1200"/>
            </a:lvl1pPr>
          </a:lstStyle>
          <a:p>
            <a:r>
              <a:rPr lang="en-US" smtClean="0"/>
              <a:t>FPGA Tour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317963" y="0"/>
            <a:ext cx="4068339" cy="355124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r">
              <a:defRPr sz="1200"/>
            </a:lvl1pPr>
          </a:lstStyle>
          <a:p>
            <a:fld id="{8DB7B33B-4BFA-4CF8-9835-62EB9C354658}" type="datetime1">
              <a:rPr lang="en-US" smtClean="0"/>
              <a:t>6/14/2022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919413" y="533400"/>
            <a:ext cx="3549650" cy="26622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229" tIns="47114" rIns="94229" bIns="4711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38848" y="3373676"/>
            <a:ext cx="7510780" cy="3196114"/>
          </a:xfrm>
          <a:prstGeom prst="rect">
            <a:avLst/>
          </a:prstGeom>
        </p:spPr>
        <p:txBody>
          <a:bodyPr vert="horz" lIns="94229" tIns="47114" rIns="94229" bIns="47114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746119"/>
            <a:ext cx="4068339" cy="355124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l">
              <a:defRPr sz="1200"/>
            </a:lvl1pPr>
          </a:lstStyle>
          <a:p>
            <a:r>
              <a:rPr lang="en-US" smtClean="0"/>
              <a:t>Jim Brakefield 2022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317963" y="6746119"/>
            <a:ext cx="4068339" cy="355124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r">
              <a:defRPr sz="1200"/>
            </a:lvl1pPr>
          </a:lstStyle>
          <a:p>
            <a:fld id="{0E080357-2401-457E-B2E8-CE0541A883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805816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events.vtools.ieee.org/m/306653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oelw.id.au/FPGA/CheapFPGADevelopmentBoards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080357-2401-457E-B2E8-CE0541A88319}" type="slidenum">
              <a:rPr lang="en-US" smtClean="0"/>
              <a:t>1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BBD7A887-0F23-4F6C-AD13-2DB238BEB562}" type="datetime1">
              <a:rPr lang="en-US" smtClean="0"/>
              <a:t>6/14/2022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Jim Brakefield 2022</a:t>
            </a:r>
            <a:endParaRPr lang="en-US"/>
          </a:p>
        </p:txBody>
      </p:sp>
      <p:sp>
        <p:nvSpPr>
          <p:cNvPr id="7" name="Header Placeholder 6"/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r>
              <a:rPr lang="en-US" smtClean="0"/>
              <a:t>FPGA Tour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6431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servo connectors make for a robotics capable board.  Usage model</a:t>
            </a:r>
            <a:r>
              <a:rPr lang="en-US" baseline="0" dirty="0" smtClean="0"/>
              <a:t> for potentiometer is showing the voltage on the 7-segment display.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FPGA Tour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D3F6D663-A242-4480-B3E7-801E33DC89AA}" type="datetime1">
              <a:rPr lang="en-US" smtClean="0"/>
              <a:t>6/14/2022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Jim Brakefield 2022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E080357-2401-457E-B2E8-CE0541A8831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3857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The spreadsheet at </a:t>
            </a:r>
            <a:r>
              <a:rPr lang="en-US" sz="1200" dirty="0" smtClean="0">
                <a:hlinkClick r:id="rId3"/>
              </a:rPr>
              <a:t>https://events.vtools.ieee.org/m/306653</a:t>
            </a:r>
            <a:r>
              <a:rPr lang="en-US" sz="1200" baseline="0" dirty="0" smtClean="0"/>
              <a:t> has a sheet with a long somewhat dated list sorted by FPGA family.  Also a sheet sorted by shape.  ATD: analog to digital converter.  LUT: logic lookup table.  Block RAM: typically dual ported, adjustable aspect ratio.</a:t>
            </a:r>
            <a:endParaRPr lang="en-US" sz="1200" dirty="0" smtClean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FPGA Tour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6292CAB6-7077-4F71-9746-282F4C1B8730}" type="datetime1">
              <a:rPr lang="en-US" smtClean="0"/>
              <a:t>6/14/2022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Jim Brakefield 2022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E080357-2401-457E-B2E8-CE0541A8831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00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RTL: Register transfer language, usually VHDL or Verilog.  </a:t>
            </a:r>
            <a:r>
              <a:rPr lang="en-US" dirty="0" err="1" smtClean="0"/>
              <a:t>Quartus</a:t>
            </a:r>
            <a:r>
              <a:rPr lang="en-US" dirty="0" smtClean="0"/>
              <a:t> and </a:t>
            </a:r>
            <a:r>
              <a:rPr lang="en-US" dirty="0" err="1" smtClean="0"/>
              <a:t>Vivado</a:t>
            </a:r>
            <a:r>
              <a:rPr lang="en-US" dirty="0" smtClean="0"/>
              <a:t> are mainstream</a:t>
            </a:r>
            <a:r>
              <a:rPr lang="en-US" baseline="0" dirty="0" smtClean="0"/>
              <a:t> tools with free education variants (reduced FPGA family support</a:t>
            </a:r>
            <a:r>
              <a:rPr lang="en-US" baseline="0" dirty="0" smtClean="0"/>
              <a:t>).  Tina tools are not free, are for the education market in 25 languages.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FPGA Tour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5B6323FC-D69E-4C39-A136-2348C91B7069}" type="datetime1">
              <a:rPr lang="en-US" smtClean="0"/>
              <a:t>6/14/2022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Jim Brakefield 2022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E080357-2401-457E-B2E8-CE0541A8831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9890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FPGA Tour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8DB7B33B-4BFA-4CF8-9835-62EB9C354658}" type="datetime1">
              <a:rPr lang="en-US" smtClean="0"/>
              <a:t>6/14/2022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Jim Brakefield 2022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E080357-2401-457E-B2E8-CE0541A8831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2937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Boolean Board “endorsement” by Xilinx.</a:t>
            </a:r>
            <a:r>
              <a:rPr lang="en-US" baseline="0" dirty="0" smtClean="0"/>
              <a:t> </a:t>
            </a:r>
            <a:r>
              <a:rPr lang="en-US" dirty="0" smtClean="0"/>
              <a:t> Kria-KV260</a:t>
            </a:r>
            <a:r>
              <a:rPr lang="en-US" baseline="0" dirty="0" smtClean="0"/>
              <a:t> has state-of-the-art FPGA.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FPGA Tour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6341EBE7-EC2B-4C40-8FA7-D1C70024F56E}" type="datetime1">
              <a:rPr lang="en-US" smtClean="0"/>
              <a:t>6/14/2022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Jim Brakefield 2022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E080357-2401-457E-B2E8-CE0541A8831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4592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Original plan was to do a simple built-in IO board for connection to a limited</a:t>
            </a:r>
            <a:r>
              <a:rPr lang="en-US" baseline="0" dirty="0" smtClean="0"/>
              <a:t> IO </a:t>
            </a:r>
            <a:r>
              <a:rPr lang="en-US" baseline="0" dirty="0" smtClean="0"/>
              <a:t>FPGA board</a:t>
            </a:r>
            <a:r>
              <a:rPr lang="en-US" baseline="0" dirty="0" smtClean="0"/>
              <a:t>; with </a:t>
            </a:r>
            <a:r>
              <a:rPr lang="en-US" baseline="0" dirty="0" smtClean="0"/>
              <a:t>the Boolean </a:t>
            </a:r>
            <a:r>
              <a:rPr lang="en-US" baseline="0" dirty="0" smtClean="0"/>
              <a:t>board </a:t>
            </a:r>
            <a:r>
              <a:rPr lang="en-US" baseline="0" dirty="0" smtClean="0"/>
              <a:t>a separate </a:t>
            </a:r>
            <a:r>
              <a:rPr lang="en-US" baseline="0" dirty="0" smtClean="0"/>
              <a:t>simple IO board is unnecessary.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FPGA Tour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15510410-3FF0-4018-9E41-EBBA64BE9692}" type="datetime1">
              <a:rPr lang="en-US" smtClean="0"/>
              <a:t>6/14/2022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Jim Brakefield 2022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E080357-2401-457E-B2E8-CE0541A8831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3283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Open source FPGA</a:t>
            </a:r>
            <a:r>
              <a:rPr lang="en-US" baseline="0" dirty="0" smtClean="0"/>
              <a:t> tools: https://symbiflow.github.io</a:t>
            </a:r>
            <a:r>
              <a:rPr lang="en-US" baseline="0" smtClean="0"/>
              <a:t>/ &amp; </a:t>
            </a:r>
            <a:r>
              <a:rPr lang="en-US" baseline="0" dirty="0" smtClean="0"/>
              <a:t>https://hackaday.com/tag/fpga-toolchain/  Logic simulators</a:t>
            </a:r>
            <a:r>
              <a:rPr lang="en-US" baseline="0" smtClean="0"/>
              <a:t>: https://hackaday.com/2021/06/10/survey-of-simple-logic-simulators/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FPGA Tour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EFC6F0CD-9036-4DFD-A29C-449A7192B27D}" type="datetime1">
              <a:rPr lang="en-US" smtClean="0"/>
              <a:t>6/14/2022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Jim Brakefield 2022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E080357-2401-457E-B2E8-CE0541A8831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2433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FPGA Tour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9C3E1E53-3E0B-40AA-A691-E660F654C9B8}" type="datetime1">
              <a:rPr lang="en-US" smtClean="0"/>
              <a:t>6/14/2022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Jim Brakefield 2022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E080357-2401-457E-B2E8-CE0541A8831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1512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Intel removed Altera history</a:t>
            </a:r>
            <a:r>
              <a:rPr lang="en-US" baseline="0" dirty="0" smtClean="0"/>
              <a:t> web page.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FPGA Tour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04F93713-037D-4300-A535-D6B659AC7F9A}" type="datetime1">
              <a:rPr lang="en-US" smtClean="0"/>
              <a:t>6/14/2022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Jim Brakefield 2022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E080357-2401-457E-B2E8-CE0541A8831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8741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Also possible: IEEE Student</a:t>
            </a:r>
            <a:r>
              <a:rPr lang="en-US" baseline="0" dirty="0" smtClean="0"/>
              <a:t> chapters help students with Boolean Board usage</a:t>
            </a:r>
            <a:r>
              <a:rPr lang="en-US" baseline="0" dirty="0" smtClean="0"/>
              <a:t>?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FPGA Tour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0621EE8E-AB03-488D-B8A1-B4388A7A1731}" type="datetime1">
              <a:rPr lang="en-US" smtClean="0"/>
              <a:t>6/14/2022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Jim Brakefield 2022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E080357-2401-457E-B2E8-CE0541A8831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732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Replaced Campus-FPGA with </a:t>
            </a:r>
            <a:r>
              <a:rPr lang="en-US" dirty="0" err="1" smtClean="0"/>
              <a:t>Gowin</a:t>
            </a:r>
            <a:r>
              <a:rPr lang="en-US" dirty="0" smtClean="0"/>
              <a:t> RUNBER.  4 digit 7-seg </a:t>
            </a:r>
            <a:r>
              <a:rPr lang="en-US" baseline="0" dirty="0" smtClean="0"/>
              <a:t>with 5 PB Arduino shield</a:t>
            </a:r>
            <a:r>
              <a:rPr lang="en-US" dirty="0" smtClean="0"/>
              <a:t> for Edge Accelerator</a:t>
            </a:r>
            <a:r>
              <a:rPr lang="en-US" baseline="0" dirty="0" smtClean="0"/>
              <a:t> $9 (uses I2C).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FPGA Tour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E9834EAE-5052-440A-B85A-614195864596}" type="datetime1">
              <a:rPr lang="en-US" smtClean="0"/>
              <a:t>6/14/2022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Jim Brakefield 2022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E080357-2401-457E-B2E8-CE0541A8831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689377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Meets</a:t>
            </a:r>
            <a:r>
              <a:rPr lang="en-US" baseline="0" dirty="0" smtClean="0"/>
              <a:t> most of the Built-in IO “requirements”, has tutorials, LUT count is relatively low but adequate, one could replace potentiometer(#10) with single turn version.  Unable to interact with web page.  Phone number does not work.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FPGA Tour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8DB7B33B-4BFA-4CF8-9835-62EB9C354658}" type="datetime1">
              <a:rPr lang="en-US" smtClean="0"/>
              <a:t>6/14/2022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Jim Brakefield 2022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E080357-2401-457E-B2E8-CE0541A8831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9603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Many more like these available.  See: </a:t>
            </a:r>
            <a:r>
              <a:rPr lang="en-US" dirty="0" smtClean="0">
                <a:hlinkClick r:id="rId3"/>
              </a:rPr>
              <a:t>https://www.joelw.id.au/FPGA/CheapFPGADevelopmentBoards</a:t>
            </a:r>
            <a:r>
              <a:rPr lang="en-US" baseline="0" dirty="0" smtClean="0"/>
              <a:t> with boards sorted by FPGA family.</a:t>
            </a:r>
            <a:endParaRPr lang="en-US" dirty="0" smtClean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FPGA Tour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8DB7B33B-4BFA-4CF8-9835-62EB9C354658}" type="datetime1">
              <a:rPr lang="en-US" smtClean="0"/>
              <a:t>6/14/2022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Jim Brakefield 2022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E080357-2401-457E-B2E8-CE0541A8831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6720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Only has two push buttons (AKA “tact” switches).  Has</a:t>
            </a:r>
            <a:r>
              <a:rPr lang="en-US" baseline="0" dirty="0" smtClean="0"/>
              <a:t> Arduino connectors,</a:t>
            </a:r>
            <a:r>
              <a:rPr lang="en-US" dirty="0" smtClean="0"/>
              <a:t> SRAM</a:t>
            </a:r>
            <a:r>
              <a:rPr lang="en-US" baseline="0" dirty="0" smtClean="0"/>
              <a:t> &amp; SD card slot</a:t>
            </a:r>
            <a:r>
              <a:rPr lang="en-US" baseline="0" dirty="0" smtClean="0"/>
              <a:t>.  Academic price shown.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FPGA Tour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642F37E8-6C41-4703-BD15-7993D5E9DB99}" type="datetime1">
              <a:rPr lang="en-US" smtClean="0"/>
              <a:t>6/14/2022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Jim Brakefield 2022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E080357-2401-457E-B2E8-CE0541A8831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0159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Has push buttons in “navigation” configuration.  Academic price shown.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FPGA Tour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9FF74DAF-7B22-4A0E-904D-7B2CA15869DB}" type="datetime1">
              <a:rPr lang="en-US" smtClean="0"/>
              <a:t>6/14/2022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Jim Brakefield 2022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E080357-2401-457E-B2E8-CE0541A8831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0996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Available with or without Bluetooth LE.  Only four user push buttons.  Shown on Xilinx University</a:t>
            </a:r>
            <a:r>
              <a:rPr lang="en-US" baseline="0" dirty="0" smtClean="0"/>
              <a:t> program</a:t>
            </a:r>
            <a:r>
              <a:rPr lang="en-US" dirty="0" smtClean="0"/>
              <a:t> web page.  Winning features are servo headers &amp; potentiometer.  The staggered IO holes is deliberate, will hold</a:t>
            </a:r>
            <a:r>
              <a:rPr lang="en-US" baseline="0" dirty="0" smtClean="0"/>
              <a:t> and connect headers without soldering “temporarily”.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FPGA Tour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7A2A3735-DC17-4E4D-A9CE-B6D4B97A2912}" type="datetime1">
              <a:rPr lang="en-US" smtClean="0"/>
              <a:t>6/14/2022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Jim Brakefield 2022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E080357-2401-457E-B2E8-CE0541A8831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6459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Included</a:t>
            </a:r>
            <a:r>
              <a:rPr lang="en-US" baseline="0" dirty="0" smtClean="0"/>
              <a:t> to show a board with slightly less built-in user IO, has ESP32 </a:t>
            </a:r>
            <a:r>
              <a:rPr lang="en-US" baseline="0" dirty="0" err="1" smtClean="0"/>
              <a:t>WiFi</a:t>
            </a:r>
            <a:r>
              <a:rPr lang="en-US" baseline="0" dirty="0" smtClean="0"/>
              <a:t> and DRAM.  Many, many other </a:t>
            </a:r>
            <a:r>
              <a:rPr lang="en-US" baseline="0" dirty="0" err="1" smtClean="0"/>
              <a:t>Zynq</a:t>
            </a:r>
            <a:r>
              <a:rPr lang="en-US" baseline="0" dirty="0" smtClean="0"/>
              <a:t> boards available (at similar or greater prices</a:t>
            </a:r>
            <a:r>
              <a:rPr lang="en-US" baseline="0" dirty="0" smtClean="0"/>
              <a:t>).  </a:t>
            </a:r>
            <a:r>
              <a:rPr lang="en-US" baseline="0" dirty="0" err="1" smtClean="0"/>
              <a:t>Zyng</a:t>
            </a:r>
            <a:r>
              <a:rPr lang="en-US" baseline="0" dirty="0" smtClean="0"/>
              <a:t> FPGA has one or two ARM Cortex A9 cores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FPGA Tour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FF29E696-A750-4CBF-99EE-A5181549250C}" type="datetime1">
              <a:rPr lang="en-US" smtClean="0"/>
              <a:t>6/14/2022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Jim Brakefield 2022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E080357-2401-457E-B2E8-CE0541A8831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7936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Available at Amazon for $69.  4K LUTs,</a:t>
            </a:r>
            <a:r>
              <a:rPr lang="en-US" baseline="0" dirty="0" smtClean="0"/>
              <a:t> 8MB </a:t>
            </a:r>
            <a:r>
              <a:rPr lang="en-US" baseline="0" dirty="0" smtClean="0"/>
              <a:t>SRAM.  Kit Has connection cables. 4 slide &amp; 4 DIP switches, 6 PB, 12 LED, 2 Grove connectors, and the four digit 7-segment display.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FPGA Tour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8DB7B33B-4BFA-4CF8-9835-62EB9C354658}" type="datetime1">
              <a:rPr lang="en-US" smtClean="0"/>
              <a:t>6/14/2022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Jim Brakefield 2022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E080357-2401-457E-B2E8-CE0541A8831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6991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FPGA Tour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5BC406A2-0387-4C4A-9568-F46A8F26C68E}" type="datetime1">
              <a:rPr lang="en-US" smtClean="0"/>
              <a:t>6/14/2022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Jim Brakefield 2022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E080357-2401-457E-B2E8-CE0541A8831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6672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A5783-20E6-447D-AA3B-72BE9C7CDA21}" type="datetimeFigureOut">
              <a:rPr lang="en-US" smtClean="0"/>
              <a:t>6/14/2022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2630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A5783-20E6-447D-AA3B-72BE9C7CDA21}" type="datetimeFigureOut">
              <a:rPr lang="en-US" smtClean="0"/>
              <a:t>6/14/2022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5653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A5783-20E6-447D-AA3B-72BE9C7CDA21}" type="datetimeFigureOut">
              <a:rPr lang="en-US" smtClean="0"/>
              <a:t>6/14/2022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1703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A5783-20E6-447D-AA3B-72BE9C7CDA21}" type="datetimeFigureOut">
              <a:rPr lang="en-US" smtClean="0"/>
              <a:t>6/14/2022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7156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A5783-20E6-447D-AA3B-72BE9C7CDA21}" type="datetimeFigureOut">
              <a:rPr lang="en-US" smtClean="0"/>
              <a:t>6/14/2022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813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A5783-20E6-447D-AA3B-72BE9C7CDA21}" type="datetimeFigureOut">
              <a:rPr lang="en-US" smtClean="0"/>
              <a:t>6/14/2022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477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A5783-20E6-447D-AA3B-72BE9C7CDA21}" type="datetimeFigureOut">
              <a:rPr lang="en-US" smtClean="0"/>
              <a:t>6/14/2022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3721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A5783-20E6-447D-AA3B-72BE9C7CDA21}" type="datetimeFigureOut">
              <a:rPr lang="en-US" smtClean="0"/>
              <a:t>6/14/2022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691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A5783-20E6-447D-AA3B-72BE9C7CDA21}" type="datetimeFigureOut">
              <a:rPr lang="en-US" smtClean="0"/>
              <a:t>6/14/2022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7260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A5783-20E6-447D-AA3B-72BE9C7CDA21}" type="datetimeFigureOut">
              <a:rPr lang="en-US" smtClean="0"/>
              <a:t>6/14/2022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5339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A5783-20E6-447D-AA3B-72BE9C7CDA21}" type="datetimeFigureOut">
              <a:rPr lang="en-US" smtClean="0"/>
              <a:t>6/14/2022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4440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5A5783-20E6-447D-AA3B-72BE9C7CDA21}" type="datetimeFigureOut">
              <a:rPr lang="en-US" smtClean="0"/>
              <a:t>6/14/2022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4915E3-0B55-498E-8533-E3BB9F551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5722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aldigital.org/course/digital-logic-for-the-boolean-board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hneemann/Digital/" TargetMode="External"/><Relationship Id="rId5" Type="http://schemas.openxmlformats.org/officeDocument/2006/relationships/hyperlink" Target="https://www.tina.com/blog/programming-fpga-boards-with-tina-using-schematic-design-entry/" TargetMode="External"/><Relationship Id="rId4" Type="http://schemas.openxmlformats.org/officeDocument/2006/relationships/hyperlink" Target="https://www.tina.com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fpgacademy.org/tools.html" TargetMode="External"/><Relationship Id="rId4" Type="http://schemas.openxmlformats.org/officeDocument/2006/relationships/hyperlink" Target="https://www.intel.com/content/www/us/en/developer/topic-technology/fpga-academic/materials.html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xilinx.com/support/university/boards-portfolio/xup-boards/RealDigitalBoolenBoard.html" TargetMode="External"/><Relationship Id="rId4" Type="http://schemas.openxmlformats.org/officeDocument/2006/relationships/hyperlink" Target="https://www.xilinx.com/support/university.html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opencores.org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events.vtools.ieee.org/m/306653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gowinsemi.com/en/" TargetMode="External"/><Relationship Id="rId3" Type="http://schemas.openxmlformats.org/officeDocument/2006/relationships/hyperlink" Target="http://www.xilinx.com/" TargetMode="External"/><Relationship Id="rId7" Type="http://schemas.openxmlformats.org/officeDocument/2006/relationships/hyperlink" Target="http://www.quicklogic.com/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latticesemi.com/" TargetMode="External"/><Relationship Id="rId5" Type="http://schemas.openxmlformats.org/officeDocument/2006/relationships/hyperlink" Target="http://www.microsemi.com/product-directory/1636-fpga-soc" TargetMode="External"/><Relationship Id="rId4" Type="http://schemas.openxmlformats.org/officeDocument/2006/relationships/hyperlink" Target="http://www.altera.com/" TargetMode="Externa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joelw.id.au/FPGA/CheapFPGADevelopmentBoards" TargetMode="External"/><Relationship Id="rId3" Type="http://schemas.openxmlformats.org/officeDocument/2006/relationships/hyperlink" Target="http://www.cpe.virginia.edu/grads/pdfs/January%202016/VLSI.pdf" TargetMode="External"/><Relationship Id="rId7" Type="http://schemas.openxmlformats.org/officeDocument/2006/relationships/hyperlink" Target="http://www.altera.com/about/company/history.html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fundinguniverse.com/company-histories/altera-corporation-history/" TargetMode="External"/><Relationship Id="rId5" Type="http://schemas.openxmlformats.org/officeDocument/2006/relationships/hyperlink" Target="http://www-inst.eecs.berkeley.edu/~cs294-59/fa10/resources/Xilinx-history/Xilinx-history.html" TargetMode="External"/><Relationship Id="rId4" Type="http://schemas.openxmlformats.org/officeDocument/2006/relationships/hyperlink" Target="https://www.youtube.com/watch?v=4ntXSyOhlBY" TargetMode="External"/><Relationship Id="rId9" Type="http://schemas.openxmlformats.org/officeDocument/2006/relationships/hyperlink" Target="https://opencores.org/projects" TargetMode="Externa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2000" y="3581400"/>
            <a:ext cx="7772400" cy="1470025"/>
          </a:xfrm>
        </p:spPr>
        <p:txBody>
          <a:bodyPr>
            <a:normAutofit/>
          </a:bodyPr>
          <a:lstStyle/>
          <a:p>
            <a:r>
              <a:rPr lang="en-US" sz="4000" dirty="0" smtClean="0"/>
              <a:t>Low Cost FPGA Boards</a:t>
            </a:r>
            <a:br>
              <a:rPr lang="en-US" sz="4000" dirty="0" smtClean="0"/>
            </a:br>
            <a:r>
              <a:rPr lang="en-US" sz="4000" dirty="0" smtClean="0"/>
              <a:t>their tools &amp; course material</a:t>
            </a:r>
            <a:endParaRPr lang="en-US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47800" y="5257800"/>
            <a:ext cx="6400800" cy="609600"/>
          </a:xfrm>
        </p:spPr>
        <p:txBody>
          <a:bodyPr>
            <a:noAutofit/>
          </a:bodyPr>
          <a:lstStyle/>
          <a:p>
            <a:r>
              <a:rPr lang="en-US" sz="2400" dirty="0" smtClean="0">
                <a:solidFill>
                  <a:schemeClr val="tx1"/>
                </a:solidFill>
              </a:rPr>
              <a:t>James </a:t>
            </a:r>
            <a:r>
              <a:rPr lang="en-US" sz="2800" dirty="0" err="1" smtClean="0">
                <a:solidFill>
                  <a:schemeClr val="tx1"/>
                </a:solidFill>
              </a:rPr>
              <a:t>Brakefield</a:t>
            </a:r>
            <a:r>
              <a:rPr lang="en-US" sz="2400" dirty="0" smtClean="0">
                <a:solidFill>
                  <a:schemeClr val="tx1"/>
                </a:solidFill>
              </a:rPr>
              <a:t>        jim.brakefield@ieee.org</a:t>
            </a:r>
          </a:p>
          <a:p>
            <a:r>
              <a:rPr lang="en-US" sz="2400" dirty="0" smtClean="0">
                <a:solidFill>
                  <a:schemeClr val="tx1"/>
                </a:solidFill>
              </a:rPr>
              <a:t>IEEE </a:t>
            </a:r>
            <a:r>
              <a:rPr lang="en-US" sz="2800" dirty="0" smtClean="0">
                <a:solidFill>
                  <a:schemeClr val="tx1"/>
                </a:solidFill>
              </a:rPr>
              <a:t>Computer</a:t>
            </a:r>
            <a:r>
              <a:rPr lang="en-US" sz="2400" dirty="0" smtClean="0">
                <a:solidFill>
                  <a:schemeClr val="tx1"/>
                </a:solidFill>
              </a:rPr>
              <a:t> Society</a:t>
            </a:r>
            <a:endParaRPr lang="en-US" sz="2400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304800"/>
            <a:ext cx="2971800" cy="3433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787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Built-in IO Done Just </a:t>
            </a:r>
            <a:r>
              <a:rPr lang="en-US" sz="4000" dirty="0"/>
              <a:t>R</a:t>
            </a:r>
            <a:r>
              <a:rPr lang="en-US" sz="4000" dirty="0" smtClean="0"/>
              <a:t>ight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10+ slide switches </a:t>
            </a:r>
            <a:r>
              <a:rPr lang="en-US" dirty="0" smtClean="0"/>
              <a:t>and/or </a:t>
            </a:r>
            <a:r>
              <a:rPr lang="en-US" dirty="0" smtClean="0"/>
              <a:t>DIP switches</a:t>
            </a:r>
          </a:p>
          <a:p>
            <a:r>
              <a:rPr lang="en-US" dirty="0"/>
              <a:t>5</a:t>
            </a:r>
            <a:r>
              <a:rPr lang="en-US" dirty="0" smtClean="0"/>
              <a:t>+ </a:t>
            </a:r>
            <a:r>
              <a:rPr lang="en-US" dirty="0" smtClean="0"/>
              <a:t>push buttons</a:t>
            </a:r>
          </a:p>
          <a:p>
            <a:r>
              <a:rPr lang="en-US" dirty="0" smtClean="0"/>
              <a:t>10+ LEDs, two tri-color (RGB)</a:t>
            </a:r>
          </a:p>
          <a:p>
            <a:r>
              <a:rPr lang="en-US" dirty="0" smtClean="0"/>
              <a:t>7-segment LEDs (four to eight digits)</a:t>
            </a:r>
          </a:p>
          <a:p>
            <a:r>
              <a:rPr lang="en-US" dirty="0"/>
              <a:t>VGA or HDMI connector</a:t>
            </a:r>
          </a:p>
          <a:p>
            <a:r>
              <a:rPr lang="en-US" dirty="0" smtClean="0"/>
              <a:t>Expansion IOs (Arduino, Pi, DIP pattern…)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21655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609600" y="4572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/>
              <a:t>Nice to have built-in IO</a:t>
            </a:r>
            <a:endParaRPr lang="en-US" sz="4000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09600" y="17526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/>
              <a:t>Potentiometer or incremental encoder</a:t>
            </a:r>
          </a:p>
          <a:p>
            <a:r>
              <a:rPr lang="en-US" b="1" dirty="0"/>
              <a:t>Servo connector(s)</a:t>
            </a:r>
          </a:p>
          <a:p>
            <a:r>
              <a:rPr lang="en-US" dirty="0" smtClean="0"/>
              <a:t>Navigation switch or rhombic push button pattern</a:t>
            </a:r>
          </a:p>
          <a:p>
            <a:r>
              <a:rPr lang="en-US" dirty="0" err="1" smtClean="0"/>
              <a:t>Pmod</a:t>
            </a:r>
            <a:r>
              <a:rPr lang="en-US" dirty="0" smtClean="0"/>
              <a:t> connector(s)</a:t>
            </a:r>
          </a:p>
          <a:p>
            <a:r>
              <a:rPr lang="en-US" dirty="0" smtClean="0"/>
              <a:t>Grove connector(s)</a:t>
            </a:r>
          </a:p>
          <a:p>
            <a:r>
              <a:rPr lang="en-US" dirty="0" smtClean="0"/>
              <a:t>Built-in microprocessor</a:t>
            </a:r>
          </a:p>
          <a:p>
            <a:r>
              <a:rPr lang="en-US" dirty="0" smtClean="0"/>
              <a:t>SRAM or </a:t>
            </a:r>
            <a:r>
              <a:rPr lang="en-US" dirty="0" smtClean="0"/>
              <a:t>DRAM for microprocessor memory</a:t>
            </a:r>
            <a:endParaRPr lang="en-US" dirty="0"/>
          </a:p>
          <a:p>
            <a:r>
              <a:rPr lang="en-US" dirty="0"/>
              <a:t>SD </a:t>
            </a:r>
            <a:r>
              <a:rPr lang="en-US" dirty="0" smtClean="0"/>
              <a:t>socket for microprocessor operating system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74031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>
            <a:normAutofit/>
          </a:bodyPr>
          <a:lstStyle/>
          <a:p>
            <a:r>
              <a:rPr lang="en-US" sz="4000" dirty="0"/>
              <a:t>FPGA board rankings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19200" y="5987534"/>
            <a:ext cx="69539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Top version sorted by LUT count, bottom version by block RAM bit count</a:t>
            </a:r>
          </a:p>
          <a:p>
            <a:r>
              <a:rPr lang="en-US" dirty="0" smtClean="0"/>
              <a:t>This listing is only a sample of the hundreds of boards available.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832" y="914400"/>
            <a:ext cx="7712336" cy="5073134"/>
          </a:xfrm>
        </p:spPr>
      </p:pic>
    </p:spTree>
    <p:extLst>
      <p:ext uri="{BB962C8B-B14F-4D97-AF65-F5344CB8AC3E}">
        <p14:creationId xmlns:p14="http://schemas.microsoft.com/office/powerpoint/2010/main" val="5451586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Educational programs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sz="2800" dirty="0" smtClean="0"/>
              <a:t>Intel/Altera academy		</a:t>
            </a:r>
            <a:r>
              <a:rPr lang="en-US" sz="2800" dirty="0" err="1" smtClean="0"/>
              <a:t>Quartus</a:t>
            </a:r>
            <a:r>
              <a:rPr lang="en-US" sz="2800" dirty="0" smtClean="0"/>
              <a:t>: RTL &amp; Schematic</a:t>
            </a:r>
          </a:p>
          <a:p>
            <a:r>
              <a:rPr lang="en-US" sz="2800" dirty="0" smtClean="0"/>
              <a:t>AMD/Xilinx university program	ISE &amp; </a:t>
            </a:r>
            <a:r>
              <a:rPr lang="en-US" sz="2800" dirty="0" err="1" smtClean="0"/>
              <a:t>Vivado</a:t>
            </a:r>
            <a:r>
              <a:rPr lang="en-US" sz="2800" dirty="0" smtClean="0"/>
              <a:t> RTL tools</a:t>
            </a:r>
          </a:p>
          <a:p>
            <a:r>
              <a:rPr lang="en-US" dirty="0"/>
              <a:t> </a:t>
            </a:r>
            <a:r>
              <a:rPr lang="en-US" sz="2800" dirty="0"/>
              <a:t>Courseware for </a:t>
            </a:r>
            <a:r>
              <a:rPr lang="en-US" sz="2800" dirty="0" err="1" smtClean="0"/>
              <a:t>Realdigital</a:t>
            </a:r>
            <a:r>
              <a:rPr lang="en-US" sz="2800" dirty="0" smtClean="0"/>
              <a:t> Boolean board	RTL</a:t>
            </a:r>
            <a:endParaRPr lang="en-US" sz="2800" dirty="0"/>
          </a:p>
          <a:p>
            <a:pPr marL="457200" lvl="1" indent="0">
              <a:buNone/>
            </a:pPr>
            <a:r>
              <a:rPr lang="en-US" sz="2600" dirty="0" smtClean="0">
                <a:hlinkClick r:id="rId3"/>
              </a:rPr>
              <a:t>https</a:t>
            </a:r>
            <a:r>
              <a:rPr lang="en-US" sz="2600" dirty="0">
                <a:hlinkClick r:id="rId3"/>
              </a:rPr>
              <a:t>://</a:t>
            </a:r>
            <a:r>
              <a:rPr lang="en-US" sz="2600" dirty="0" smtClean="0">
                <a:hlinkClick r:id="rId3"/>
              </a:rPr>
              <a:t>www.realdigital.org/course/digital-logic-for-the-boolean-board</a:t>
            </a:r>
            <a:endParaRPr lang="en-US" sz="2600" dirty="0" smtClean="0"/>
          </a:p>
          <a:p>
            <a:r>
              <a:rPr lang="en-US" sz="2600" dirty="0" smtClean="0">
                <a:hlinkClick r:id="rId4"/>
              </a:rPr>
              <a:t>https</a:t>
            </a:r>
            <a:r>
              <a:rPr lang="en-US" sz="2600" dirty="0">
                <a:hlinkClick r:id="rId4"/>
              </a:rPr>
              <a:t>://www.tina.com</a:t>
            </a:r>
            <a:r>
              <a:rPr lang="en-US" sz="2600" dirty="0" smtClean="0">
                <a:hlinkClick r:id="rId4"/>
              </a:rPr>
              <a:t>/</a:t>
            </a:r>
            <a:r>
              <a:rPr lang="en-US" sz="2600" dirty="0" smtClean="0"/>
              <a:t>		</a:t>
            </a:r>
            <a:r>
              <a:rPr lang="en-US" sz="2800" dirty="0" smtClean="0"/>
              <a:t>(Schematic based)</a:t>
            </a:r>
          </a:p>
          <a:p>
            <a:pPr marL="457200" lvl="1" indent="0">
              <a:buNone/>
            </a:pPr>
            <a:r>
              <a:rPr lang="en-US" sz="2400" dirty="0"/>
              <a:t>Support for the </a:t>
            </a:r>
            <a:r>
              <a:rPr lang="en-US" sz="2400" dirty="0" err="1"/>
              <a:t>Digilent</a:t>
            </a:r>
            <a:r>
              <a:rPr lang="en-US" sz="2400" dirty="0"/>
              <a:t> </a:t>
            </a:r>
            <a:r>
              <a:rPr lang="en-US" sz="2400" dirty="0" err="1"/>
              <a:t>Basys</a:t>
            </a:r>
            <a:r>
              <a:rPr lang="en-US" sz="2400" dirty="0"/>
              <a:t> 3 and the </a:t>
            </a:r>
            <a:r>
              <a:rPr lang="en-US" sz="2400" dirty="0" err="1"/>
              <a:t>Terasic</a:t>
            </a:r>
            <a:r>
              <a:rPr lang="en-US" sz="2400" dirty="0"/>
              <a:t> DE10-Lite FPGA </a:t>
            </a:r>
            <a:r>
              <a:rPr lang="en-US" sz="2400" dirty="0" smtClean="0"/>
              <a:t>boards</a:t>
            </a:r>
          </a:p>
          <a:p>
            <a:pPr marL="457200" lvl="1" indent="0">
              <a:buNone/>
            </a:pPr>
            <a:r>
              <a:rPr lang="en-US" sz="2400" dirty="0">
                <a:hlinkClick r:id="rId5"/>
              </a:rPr>
              <a:t>https://www.tina.com/blog/programming-fpga-boards-with-tina-using-schematic-design-entry</a:t>
            </a:r>
            <a:r>
              <a:rPr lang="en-US" sz="2400" dirty="0" smtClean="0">
                <a:hlinkClick r:id="rId5"/>
              </a:rPr>
              <a:t>/</a:t>
            </a:r>
            <a:endParaRPr lang="en-US" sz="2400" dirty="0" smtClean="0"/>
          </a:p>
          <a:p>
            <a:r>
              <a:rPr lang="en-US" sz="2800" dirty="0" smtClean="0"/>
              <a:t>Digital logic simulator		(Schematic </a:t>
            </a:r>
            <a:r>
              <a:rPr lang="en-US" sz="2800" dirty="0"/>
              <a:t>based</a:t>
            </a:r>
            <a:r>
              <a:rPr lang="en-US" sz="2800" dirty="0" smtClean="0"/>
              <a:t>)</a:t>
            </a:r>
          </a:p>
          <a:p>
            <a:pPr marL="400050" lvl="2" indent="0">
              <a:buNone/>
            </a:pPr>
            <a:r>
              <a:rPr lang="en-US" dirty="0"/>
              <a:t>Support for the </a:t>
            </a:r>
            <a:r>
              <a:rPr lang="en-US" dirty="0" err="1"/>
              <a:t>Digilent</a:t>
            </a:r>
            <a:r>
              <a:rPr lang="en-US" dirty="0"/>
              <a:t> </a:t>
            </a:r>
            <a:r>
              <a:rPr lang="en-US" dirty="0" err="1"/>
              <a:t>Basys</a:t>
            </a:r>
            <a:r>
              <a:rPr lang="en-US" dirty="0"/>
              <a:t> 3 and the </a:t>
            </a:r>
            <a:r>
              <a:rPr lang="en-US" dirty="0" err="1" smtClean="0"/>
              <a:t>TinyFPGA</a:t>
            </a:r>
            <a:r>
              <a:rPr lang="en-US" dirty="0" smtClean="0"/>
              <a:t>-BX boards</a:t>
            </a:r>
          </a:p>
          <a:p>
            <a:pPr marL="400050" lvl="2" indent="0">
              <a:buNone/>
            </a:pPr>
            <a:r>
              <a:rPr lang="en-US" dirty="0" smtClean="0"/>
              <a:t>Have a</a:t>
            </a:r>
            <a:r>
              <a:rPr lang="en-US" dirty="0" smtClean="0"/>
              <a:t>dded </a:t>
            </a:r>
            <a:r>
              <a:rPr lang="en-US" dirty="0" smtClean="0"/>
              <a:t>support for the </a:t>
            </a:r>
            <a:r>
              <a:rPr lang="en-US" dirty="0" smtClean="0"/>
              <a:t>RealDigital.org Boolean Board</a:t>
            </a:r>
            <a:endParaRPr lang="en-US" dirty="0" smtClean="0"/>
          </a:p>
          <a:p>
            <a:pPr marL="457200" lvl="1" indent="0">
              <a:buNone/>
            </a:pPr>
            <a:r>
              <a:rPr lang="en-US" sz="2600" dirty="0">
                <a:hlinkClick r:id="rId6"/>
              </a:rPr>
              <a:t>https://</a:t>
            </a:r>
            <a:r>
              <a:rPr lang="en-US" sz="2600" dirty="0" smtClean="0">
                <a:hlinkClick r:id="rId6"/>
              </a:rPr>
              <a:t>github.com/hneemann/Digital/</a:t>
            </a:r>
            <a:endParaRPr lang="en-US" sz="2600" dirty="0" smtClean="0"/>
          </a:p>
          <a:p>
            <a:pPr marL="457200" lvl="1" indent="0">
              <a:buNone/>
            </a:pPr>
            <a:endParaRPr lang="en-US" sz="2600" dirty="0" smtClean="0"/>
          </a:p>
          <a:p>
            <a:pPr marL="457200" lvl="1" indent="0">
              <a:buNone/>
            </a:pPr>
            <a:endParaRPr lang="en-US" sz="2600" dirty="0" smtClean="0"/>
          </a:p>
          <a:p>
            <a:pPr marL="457200" lvl="1" indent="0">
              <a:buNone/>
            </a:pPr>
            <a:endParaRPr lang="en-US" sz="2600" dirty="0" smtClean="0"/>
          </a:p>
        </p:txBody>
      </p:sp>
    </p:spTree>
    <p:extLst>
      <p:ext uri="{BB962C8B-B14F-4D97-AF65-F5344CB8AC3E}">
        <p14:creationId xmlns:p14="http://schemas.microsoft.com/office/powerpoint/2010/main" val="28352037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7675" y="2895600"/>
            <a:ext cx="4442182" cy="344282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Intel/Altera academic program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>
                <a:hlinkClick r:id="rId4"/>
              </a:rPr>
              <a:t>https://</a:t>
            </a:r>
            <a:r>
              <a:rPr lang="en-US" sz="2000" dirty="0" smtClean="0">
                <a:hlinkClick r:id="rId4"/>
              </a:rPr>
              <a:t>www.intel.com/content/www/us/en/developer/topic-technology/fpga-academic/overview.html</a:t>
            </a:r>
          </a:p>
          <a:p>
            <a:r>
              <a:rPr lang="en-US" sz="2000" dirty="0" smtClean="0">
                <a:hlinkClick r:id="rId4"/>
              </a:rPr>
              <a:t>https</a:t>
            </a:r>
            <a:r>
              <a:rPr lang="en-US" sz="2000" dirty="0">
                <a:hlinkClick r:id="rId4"/>
              </a:rPr>
              <a:t>://</a:t>
            </a:r>
            <a:r>
              <a:rPr lang="en-US" sz="2000" dirty="0" smtClean="0">
                <a:hlinkClick r:id="rId4"/>
              </a:rPr>
              <a:t>www.intel.com/content/www/us/en/developer/topic-technology/fpga-academic/materials.html</a:t>
            </a:r>
            <a:endParaRPr lang="en-US" sz="2000" dirty="0" smtClean="0"/>
          </a:p>
          <a:p>
            <a:r>
              <a:rPr lang="en-US" sz="2000" dirty="0">
                <a:hlinkClick r:id="rId5"/>
              </a:rPr>
              <a:t>https://</a:t>
            </a:r>
            <a:r>
              <a:rPr lang="en-US" sz="2000" dirty="0" smtClean="0">
                <a:hlinkClick r:id="rId5"/>
              </a:rPr>
              <a:t>fpgacademy.org/tools.html</a:t>
            </a:r>
            <a:endParaRPr lang="en-US" sz="2000" dirty="0" smtClean="0"/>
          </a:p>
          <a:p>
            <a:r>
              <a:rPr lang="en-US" sz="2000" dirty="0" smtClean="0"/>
              <a:t>DE10-Lite academic price $77</a:t>
            </a:r>
          </a:p>
        </p:txBody>
      </p:sp>
    </p:spTree>
    <p:extLst>
      <p:ext uri="{BB962C8B-B14F-4D97-AF65-F5344CB8AC3E}">
        <p14:creationId xmlns:p14="http://schemas.microsoft.com/office/powerpoint/2010/main" val="6855012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371727"/>
            <a:ext cx="7924800" cy="397750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Xilinx university program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876800"/>
          </a:xfrm>
        </p:spPr>
        <p:txBody>
          <a:bodyPr/>
          <a:lstStyle/>
          <a:p>
            <a:r>
              <a:rPr lang="en-US" sz="2000" dirty="0">
                <a:hlinkClick r:id="rId4"/>
              </a:rPr>
              <a:t>https://</a:t>
            </a:r>
            <a:r>
              <a:rPr lang="en-US" sz="2000" dirty="0" smtClean="0">
                <a:hlinkClick r:id="rId4"/>
              </a:rPr>
              <a:t>www.xilinx.com/support/university.html</a:t>
            </a:r>
            <a:endParaRPr lang="en-US" sz="2000" dirty="0" smtClean="0"/>
          </a:p>
          <a:p>
            <a:r>
              <a:rPr lang="en-US" sz="2000" dirty="0" smtClean="0">
                <a:hlinkClick r:id="rId5"/>
              </a:rPr>
              <a:t>https</a:t>
            </a:r>
            <a:r>
              <a:rPr lang="en-US" sz="2000" dirty="0">
                <a:hlinkClick r:id="rId5"/>
              </a:rPr>
              <a:t>://</a:t>
            </a:r>
            <a:r>
              <a:rPr lang="en-US" sz="2000" dirty="0" smtClean="0">
                <a:hlinkClick r:id="rId5"/>
              </a:rPr>
              <a:t>www.xilinx.com/support/university/boards-portfolio/xup-boards/RealDigitalBoolenBoard.html</a:t>
            </a:r>
            <a:endParaRPr lang="en-US" sz="2000" dirty="0" smtClean="0"/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133600" y="6377806"/>
            <a:ext cx="24000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$69             $123          $200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5843393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Conclusions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472440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It appears readily possible to configure Digital logic simulator to almost any FPGA board.</a:t>
            </a:r>
          </a:p>
          <a:p>
            <a:r>
              <a:rPr lang="en-US" dirty="0"/>
              <a:t>Would help beginning users if there was automation to run the design flow from schematic entry to FPGA download</a:t>
            </a:r>
            <a:r>
              <a:rPr lang="en-US" dirty="0" smtClean="0"/>
              <a:t>.</a:t>
            </a:r>
            <a:endParaRPr lang="en-US" dirty="0" smtClean="0"/>
          </a:p>
          <a:p>
            <a:r>
              <a:rPr lang="en-US" dirty="0" smtClean="0"/>
              <a:t>DE10-Lite and </a:t>
            </a:r>
            <a:r>
              <a:rPr lang="en-US" dirty="0" err="1" smtClean="0"/>
              <a:t>Basys</a:t>
            </a:r>
            <a:r>
              <a:rPr lang="en-US" dirty="0" smtClean="0"/>
              <a:t> 3 Artix-7 widely used.</a:t>
            </a:r>
          </a:p>
          <a:p>
            <a:r>
              <a:rPr lang="en-US" dirty="0" smtClean="0"/>
              <a:t>Boolean Board beats </a:t>
            </a:r>
            <a:r>
              <a:rPr lang="en-US" dirty="0" err="1" smtClean="0"/>
              <a:t>Basys</a:t>
            </a:r>
            <a:r>
              <a:rPr lang="en-US" dirty="0" smtClean="0"/>
              <a:t> 3 on price and built-in IO. </a:t>
            </a:r>
          </a:p>
          <a:p>
            <a:r>
              <a:rPr lang="en-US" dirty="0" smtClean="0"/>
              <a:t>DE10-Lite has somewhat inadequate built-in IO.</a:t>
            </a: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A board using a minimal cost FPGA chip with adequate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built-in 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IO would be useful for connecting to FPGA boards with limited “built-in” IO.  Could be a student chapter project?</a:t>
            </a:r>
          </a:p>
        </p:txBody>
      </p:sp>
    </p:spTree>
    <p:extLst>
      <p:ext uri="{BB962C8B-B14F-4D97-AF65-F5344CB8AC3E}">
        <p14:creationId xmlns:p14="http://schemas.microsoft.com/office/powerpoint/2010/main" val="1595857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err="1"/>
              <a:t>G</a:t>
            </a:r>
            <a:r>
              <a:rPr lang="en-US" sz="4000" dirty="0" err="1" smtClean="0"/>
              <a:t>otchas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Inflation &amp; chip shortages</a:t>
            </a:r>
          </a:p>
          <a:p>
            <a:r>
              <a:rPr lang="en-US" dirty="0" smtClean="0"/>
              <a:t>FPGA news &amp; surprises</a:t>
            </a:r>
          </a:p>
          <a:p>
            <a:pPr lvl="1"/>
            <a:r>
              <a:rPr lang="en-US" dirty="0" smtClean="0"/>
              <a:t>Raspberry Pi FPGA board?</a:t>
            </a:r>
          </a:p>
          <a:p>
            <a:pPr lvl="1"/>
            <a:r>
              <a:rPr lang="en-US" dirty="0" smtClean="0"/>
              <a:t>New “educational” FPGA boards appearing often</a:t>
            </a:r>
          </a:p>
          <a:p>
            <a:r>
              <a:rPr lang="en-US" dirty="0" smtClean="0"/>
              <a:t>Open source FPGA tools support a limited set of FPGA chips (Artix-7, ICE40 &amp; ECP5).</a:t>
            </a:r>
          </a:p>
          <a:p>
            <a:r>
              <a:rPr lang="en-US" dirty="0" smtClean="0"/>
              <a:t>Board usage requires PC (Windows or Linux)</a:t>
            </a:r>
          </a:p>
          <a:p>
            <a:r>
              <a:rPr lang="en-US" dirty="0" smtClean="0"/>
              <a:t>Xilinx </a:t>
            </a:r>
            <a:r>
              <a:rPr lang="en-US" dirty="0" err="1" smtClean="0"/>
              <a:t>Vivado</a:t>
            </a:r>
            <a:r>
              <a:rPr lang="en-US" dirty="0" smtClean="0"/>
              <a:t> requires 70+ GB disk space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96770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957" y="271759"/>
            <a:ext cx="6248400" cy="91440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FPGA Application Areas</a:t>
            </a:r>
            <a:endParaRPr lang="en-US" sz="31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2760" y="1371599"/>
            <a:ext cx="8229600" cy="4800601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Communications			</a:t>
            </a:r>
          </a:p>
          <a:p>
            <a:r>
              <a:rPr lang="en-US" dirty="0" smtClean="0"/>
              <a:t>DSP					</a:t>
            </a:r>
          </a:p>
          <a:p>
            <a:r>
              <a:rPr lang="en-US" dirty="0"/>
              <a:t>S</a:t>
            </a:r>
            <a:r>
              <a:rPr lang="en-US" dirty="0" smtClean="0"/>
              <a:t>oftware-defined radio</a:t>
            </a:r>
          </a:p>
          <a:p>
            <a:r>
              <a:rPr lang="en-US" dirty="0"/>
              <a:t>A</a:t>
            </a:r>
            <a:r>
              <a:rPr lang="en-US" dirty="0" smtClean="0"/>
              <a:t>erospace </a:t>
            </a:r>
            <a:r>
              <a:rPr lang="en-US" dirty="0"/>
              <a:t>and defense </a:t>
            </a:r>
            <a:r>
              <a:rPr lang="en-US" dirty="0" smtClean="0"/>
              <a:t>systems</a:t>
            </a:r>
          </a:p>
          <a:p>
            <a:r>
              <a:rPr lang="en-US" dirty="0" smtClean="0"/>
              <a:t>ASIC prototyping</a:t>
            </a:r>
          </a:p>
          <a:p>
            <a:r>
              <a:rPr lang="en-US" dirty="0"/>
              <a:t>M</a:t>
            </a:r>
            <a:r>
              <a:rPr lang="en-US" dirty="0" smtClean="0"/>
              <a:t>edical imaging</a:t>
            </a:r>
          </a:p>
          <a:p>
            <a:r>
              <a:rPr lang="en-US" dirty="0"/>
              <a:t>C</a:t>
            </a:r>
            <a:r>
              <a:rPr lang="en-US" dirty="0" smtClean="0"/>
              <a:t>omputer vision</a:t>
            </a:r>
          </a:p>
          <a:p>
            <a:r>
              <a:rPr lang="en-US" dirty="0"/>
              <a:t>S</a:t>
            </a:r>
            <a:r>
              <a:rPr lang="en-US" dirty="0" smtClean="0"/>
              <a:t>peech recognition</a:t>
            </a:r>
          </a:p>
          <a:p>
            <a:r>
              <a:rPr lang="en-US" dirty="0" smtClean="0"/>
              <a:t>Cryptography</a:t>
            </a:r>
          </a:p>
          <a:p>
            <a:r>
              <a:rPr lang="en-US" dirty="0" smtClean="0"/>
              <a:t>Bioinformatics</a:t>
            </a:r>
          </a:p>
          <a:p>
            <a:r>
              <a:rPr lang="en-US" dirty="0"/>
              <a:t>C</a:t>
            </a:r>
            <a:r>
              <a:rPr lang="en-US" dirty="0" smtClean="0"/>
              <a:t>omputer hardware emulation</a:t>
            </a:r>
          </a:p>
          <a:p>
            <a:r>
              <a:rPr lang="en-US" dirty="0" smtClean="0"/>
              <a:t>Data Center: AI, NN, big data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133171" y="1407467"/>
            <a:ext cx="32348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u="sng" dirty="0" smtClean="0"/>
              <a:t>Advantages:</a:t>
            </a:r>
          </a:p>
          <a:p>
            <a:r>
              <a:rPr lang="en-US" sz="2400" i="1" dirty="0" smtClean="0"/>
              <a:t>Outstanding Job market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271685" y="4648200"/>
            <a:ext cx="31622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u="sng" dirty="0" smtClean="0"/>
              <a:t>Disadvantages:</a:t>
            </a:r>
          </a:p>
          <a:p>
            <a:r>
              <a:rPr lang="en-US" sz="2400" i="1" dirty="0" smtClean="0"/>
              <a:t>Tough learning curve</a:t>
            </a:r>
            <a:endParaRPr 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9657002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715962"/>
          </a:xfrm>
        </p:spPr>
        <p:txBody>
          <a:bodyPr>
            <a:normAutofit/>
          </a:bodyPr>
          <a:lstStyle/>
          <a:p>
            <a:r>
              <a:rPr lang="en-US" sz="4000" dirty="0" smtClean="0"/>
              <a:t>Low End Applications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7315200" cy="452596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Glue </a:t>
            </a:r>
            <a:r>
              <a:rPr lang="en-US" dirty="0" smtClean="0"/>
              <a:t>logic					</a:t>
            </a:r>
            <a:r>
              <a:rPr lang="en-US" sz="3000" dirty="0" smtClean="0"/>
              <a:t>	Connection </a:t>
            </a:r>
            <a:r>
              <a:rPr lang="en-US" sz="3000" dirty="0"/>
              <a:t>of disparate devices to </a:t>
            </a:r>
            <a:r>
              <a:rPr lang="en-US" sz="3000" dirty="0" smtClean="0"/>
              <a:t>a </a:t>
            </a:r>
            <a:r>
              <a:rPr lang="en-US" sz="3000" dirty="0" err="1" smtClean="0"/>
              <a:t>uP</a:t>
            </a:r>
            <a:endParaRPr lang="en-US" sz="3000" dirty="0"/>
          </a:p>
          <a:p>
            <a:pPr marL="0" indent="0">
              <a:buNone/>
            </a:pPr>
            <a:r>
              <a:rPr lang="en-US" dirty="0" smtClean="0"/>
              <a:t>	Last </a:t>
            </a:r>
            <a:r>
              <a:rPr lang="en-US" dirty="0"/>
              <a:t>minute patches</a:t>
            </a:r>
          </a:p>
          <a:p>
            <a:endParaRPr lang="en-US" dirty="0" smtClean="0"/>
          </a:p>
          <a:p>
            <a:r>
              <a:rPr lang="en-US" dirty="0" smtClean="0"/>
              <a:t>Logic </a:t>
            </a:r>
            <a:r>
              <a:rPr lang="en-US" dirty="0"/>
              <a:t>funnel						</a:t>
            </a:r>
            <a:r>
              <a:rPr lang="en-US" dirty="0" smtClean="0"/>
              <a:t>Legacy </a:t>
            </a:r>
            <a:r>
              <a:rPr lang="en-US" dirty="0"/>
              <a:t>design </a:t>
            </a:r>
            <a:r>
              <a:rPr lang="en-US" dirty="0" smtClean="0"/>
              <a:t>re-hosting</a:t>
            </a:r>
          </a:p>
          <a:p>
            <a:pPr marL="0" indent="0">
              <a:buNone/>
            </a:pPr>
            <a:r>
              <a:rPr lang="en-US" dirty="0" smtClean="0"/>
              <a:t>           IP: pre-packaged modules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	Soft core processors &amp; peripherals </a:t>
            </a:r>
            <a:r>
              <a:rPr lang="en-US" dirty="0" smtClean="0"/>
              <a:t>	(</a:t>
            </a:r>
            <a:r>
              <a:rPr lang="en-US" dirty="0" smtClean="0">
                <a:hlinkClick r:id="rId2"/>
              </a:rPr>
              <a:t>www.opencores.org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791200" y="1219200"/>
            <a:ext cx="291836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1.5-3mm </a:t>
            </a:r>
            <a:r>
              <a:rPr lang="en-US" sz="2400" i="1" dirty="0" err="1"/>
              <a:t>pkg</a:t>
            </a:r>
            <a:r>
              <a:rPr lang="en-US" sz="2400" i="1" dirty="0"/>
              <a:t>, 2K </a:t>
            </a:r>
            <a:r>
              <a:rPr lang="en-US" sz="2400" i="1" dirty="0" smtClean="0"/>
              <a:t>LUTs</a:t>
            </a:r>
            <a:endParaRPr lang="en-US" sz="2400" i="1" dirty="0"/>
          </a:p>
          <a:p>
            <a:r>
              <a:rPr lang="en-US" sz="2400" i="1" dirty="0" smtClean="0"/>
              <a:t>.1Mb </a:t>
            </a:r>
            <a:r>
              <a:rPr lang="en-US" sz="2400" i="1" dirty="0"/>
              <a:t>block RAM</a:t>
            </a:r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144523" y="3352800"/>
            <a:ext cx="249709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20K </a:t>
            </a:r>
            <a:r>
              <a:rPr lang="en-US" sz="2400" i="1" dirty="0" smtClean="0"/>
              <a:t>LUTs</a:t>
            </a:r>
            <a:r>
              <a:rPr lang="en-US" sz="2400" i="1" dirty="0"/>
              <a:t>, 40 </a:t>
            </a:r>
            <a:r>
              <a:rPr lang="en-US" sz="2400" i="1" dirty="0" smtClean="0"/>
              <a:t>DSPs,</a:t>
            </a:r>
          </a:p>
          <a:p>
            <a:r>
              <a:rPr lang="en-US" sz="2400" i="1" dirty="0" smtClean="0"/>
              <a:t> </a:t>
            </a:r>
            <a:r>
              <a:rPr lang="en-US" sz="2400" i="1" dirty="0"/>
              <a:t>1Mb block RAM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61916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Considerations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4525963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It is thought that ownership of an FPGA board will lead to greater usage and knowledge.  As opposed to shared laboratory equipment</a:t>
            </a:r>
            <a:r>
              <a:rPr lang="en-US" dirty="0" smtClean="0"/>
              <a:t>.  Something that can easily be carried in a backpack and always available.</a:t>
            </a:r>
            <a:endParaRPr lang="en-US" dirty="0" smtClean="0"/>
          </a:p>
          <a:p>
            <a:r>
              <a:rPr lang="en-US" dirty="0" smtClean="0"/>
              <a:t>If you disagree with FPGA board choice, a spreadsheet gives sufficient info to make your own choice.</a:t>
            </a:r>
          </a:p>
          <a:p>
            <a:r>
              <a:rPr lang="en-US" dirty="0" smtClean="0"/>
              <a:t>Oriented towards a beginner’s board at low cost.  Lots of switches, LEDs etc. eliminate need for discrete components and their fragile wiring.</a:t>
            </a:r>
          </a:p>
          <a:p>
            <a:r>
              <a:rPr lang="en-US" dirty="0" smtClean="0"/>
              <a:t>Academic </a:t>
            </a:r>
            <a:r>
              <a:rPr lang="en-US" dirty="0" smtClean="0"/>
              <a:t>prices shown where available.</a:t>
            </a:r>
          </a:p>
          <a:p>
            <a:r>
              <a:rPr lang="en-US" sz="3100" dirty="0" smtClean="0"/>
              <a:t>These slides &amp; spreadsheet </a:t>
            </a:r>
            <a:r>
              <a:rPr lang="en-US" sz="3100" dirty="0"/>
              <a:t>at: </a:t>
            </a:r>
            <a:r>
              <a:rPr lang="en-US" sz="3100" dirty="0" smtClean="0">
                <a:hlinkClick r:id="rId2"/>
              </a:rPr>
              <a:t>https</a:t>
            </a:r>
            <a:r>
              <a:rPr lang="en-US" sz="3100" dirty="0">
                <a:hlinkClick r:id="rId2"/>
              </a:rPr>
              <a:t>://</a:t>
            </a:r>
            <a:r>
              <a:rPr lang="en-US" sz="3100" dirty="0" smtClean="0">
                <a:hlinkClick r:id="rId2"/>
              </a:rPr>
              <a:t>events.vtools.ieee.org/m/306653</a:t>
            </a:r>
            <a:endParaRPr lang="en-US" sz="3100" dirty="0" smtClean="0"/>
          </a:p>
        </p:txBody>
      </p:sp>
    </p:spTree>
    <p:extLst>
      <p:ext uri="{BB962C8B-B14F-4D97-AF65-F5344CB8AC3E}">
        <p14:creationId xmlns:p14="http://schemas.microsoft.com/office/powerpoint/2010/main" val="21438466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>
            <a:normAutofit/>
          </a:bodyPr>
          <a:lstStyle/>
          <a:p>
            <a:r>
              <a:rPr lang="en-US" sz="4000" dirty="0" smtClean="0"/>
              <a:t>Mid-scale </a:t>
            </a:r>
            <a:r>
              <a:rPr lang="en-US" sz="4000" dirty="0"/>
              <a:t>Applications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2050197"/>
            <a:ext cx="8229600" cy="4114800"/>
          </a:xfrm>
        </p:spPr>
        <p:txBody>
          <a:bodyPr>
            <a:normAutofit lnSpcReduction="10000"/>
          </a:bodyPr>
          <a:lstStyle/>
          <a:p>
            <a:r>
              <a:rPr lang="en-US" sz="2800" dirty="0"/>
              <a:t>Communications: Internet routers, Telephone switches, Protocol conversion</a:t>
            </a:r>
          </a:p>
          <a:p>
            <a:r>
              <a:rPr lang="en-US" sz="2800" dirty="0" smtClean="0"/>
              <a:t>Signal </a:t>
            </a:r>
            <a:r>
              <a:rPr lang="en-US" sz="2800" dirty="0"/>
              <a:t>Processing: </a:t>
            </a:r>
            <a:r>
              <a:rPr lang="en-US" sz="2800" dirty="0" smtClean="0"/>
              <a:t>Software defined radio, Camera</a:t>
            </a:r>
            <a:r>
              <a:rPr lang="en-US" sz="2800" dirty="0"/>
              <a:t>, Audio, Video, Radar …</a:t>
            </a:r>
          </a:p>
          <a:p>
            <a:r>
              <a:rPr lang="en-US" sz="2800" dirty="0" smtClean="0"/>
              <a:t>Test &amp; Measurement: </a:t>
            </a:r>
            <a:r>
              <a:rPr lang="en-US" sz="2800" dirty="0"/>
              <a:t>high speed A2D &amp; D2A, </a:t>
            </a:r>
          </a:p>
          <a:p>
            <a:r>
              <a:rPr lang="en-US" sz="2800" dirty="0" smtClean="0"/>
              <a:t>Big </a:t>
            </a:r>
            <a:r>
              <a:rPr lang="en-US" sz="2800" dirty="0"/>
              <a:t>science: Super-collider, SETI, etc.</a:t>
            </a:r>
          </a:p>
          <a:p>
            <a:r>
              <a:rPr lang="en-US" sz="2800" dirty="0" smtClean="0"/>
              <a:t>Aerospace</a:t>
            </a:r>
            <a:r>
              <a:rPr lang="en-US" sz="2800" dirty="0"/>
              <a:t>: radiation hardened, military temperature range</a:t>
            </a:r>
          </a:p>
          <a:p>
            <a:r>
              <a:rPr lang="en-US" sz="2800" dirty="0" smtClean="0"/>
              <a:t>SOC </a:t>
            </a:r>
            <a:r>
              <a:rPr lang="en-US" sz="2800" dirty="0"/>
              <a:t>(System On a Chip): driverless vehicles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867400" y="1066800"/>
            <a:ext cx="265739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200K LUTs, 1K </a:t>
            </a:r>
            <a:r>
              <a:rPr lang="en-US" sz="2400" i="1" dirty="0" smtClean="0"/>
              <a:t>DSPs,</a:t>
            </a:r>
          </a:p>
          <a:p>
            <a:r>
              <a:rPr lang="en-US" sz="2400" i="1" dirty="0" smtClean="0"/>
              <a:t> </a:t>
            </a:r>
            <a:r>
              <a:rPr lang="en-US" sz="2400" i="1" dirty="0"/>
              <a:t>15Mb block RAM</a:t>
            </a:r>
          </a:p>
        </p:txBody>
      </p:sp>
    </p:spTree>
    <p:extLst>
      <p:ext uri="{BB962C8B-B14F-4D97-AF65-F5344CB8AC3E}">
        <p14:creationId xmlns:p14="http://schemas.microsoft.com/office/powerpoint/2010/main" val="13731191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04800"/>
            <a:ext cx="6477000" cy="944562"/>
          </a:xfrm>
        </p:spPr>
        <p:txBody>
          <a:bodyPr>
            <a:normAutofit/>
          </a:bodyPr>
          <a:lstStyle/>
          <a:p>
            <a:r>
              <a:rPr lang="en-US" sz="4000" dirty="0" smtClean="0"/>
              <a:t>High End Applications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133600"/>
            <a:ext cx="8229600" cy="4114800"/>
          </a:xfrm>
        </p:spPr>
        <p:txBody>
          <a:bodyPr/>
          <a:lstStyle/>
          <a:p>
            <a:r>
              <a:rPr lang="en-US" dirty="0"/>
              <a:t>ASIC (Applications Specific Integrated Circuit) emulation</a:t>
            </a:r>
          </a:p>
          <a:p>
            <a:r>
              <a:rPr lang="en-US" dirty="0" smtClean="0"/>
              <a:t>High </a:t>
            </a:r>
            <a:r>
              <a:rPr lang="en-US" dirty="0"/>
              <a:t>end weapons, who knows what else?</a:t>
            </a:r>
          </a:p>
          <a:p>
            <a:r>
              <a:rPr lang="en-US" dirty="0" smtClean="0"/>
              <a:t>Super-computing </a:t>
            </a:r>
            <a:r>
              <a:rPr lang="en-US" dirty="0"/>
              <a:t>coprocessor</a:t>
            </a:r>
          </a:p>
          <a:p>
            <a:pPr marL="0" indent="0">
              <a:buNone/>
            </a:pPr>
            <a:r>
              <a:rPr lang="en-US" dirty="0"/>
              <a:t>	Intel bought </a:t>
            </a:r>
            <a:r>
              <a:rPr lang="en-US" dirty="0" smtClean="0"/>
              <a:t>Altera, AMD bought Xilinx</a:t>
            </a:r>
            <a:endParaRPr lang="en-US" dirty="0"/>
          </a:p>
          <a:p>
            <a:r>
              <a:rPr lang="en-US" dirty="0" smtClean="0"/>
              <a:t>Wall </a:t>
            </a:r>
            <a:r>
              <a:rPr lang="en-US" dirty="0"/>
              <a:t>street (high frequency trading)</a:t>
            </a:r>
          </a:p>
          <a:p>
            <a:r>
              <a:rPr lang="en-US" dirty="0" smtClean="0"/>
              <a:t>AI/deep NN/data center acceleration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638800" y="1143000"/>
            <a:ext cx="26814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2.5M LUTs, 5K </a:t>
            </a:r>
            <a:r>
              <a:rPr lang="en-US" sz="2400" i="1" dirty="0" smtClean="0"/>
              <a:t>DSPs,</a:t>
            </a:r>
          </a:p>
          <a:p>
            <a:r>
              <a:rPr lang="en-US" sz="2400" i="1" dirty="0" smtClean="0"/>
              <a:t> </a:t>
            </a:r>
            <a:r>
              <a:rPr lang="en-US" sz="2400" i="1" dirty="0"/>
              <a:t>200Mb block RAM</a:t>
            </a:r>
          </a:p>
        </p:txBody>
      </p:sp>
    </p:spTree>
    <p:extLst>
      <p:ext uri="{BB962C8B-B14F-4D97-AF65-F5344CB8AC3E}">
        <p14:creationId xmlns:p14="http://schemas.microsoft.com/office/powerpoint/2010/main" val="6561270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>
            <a:normAutofit/>
          </a:bodyPr>
          <a:lstStyle/>
          <a:p>
            <a:r>
              <a:rPr lang="en-US" sz="4000" dirty="0" smtClean="0"/>
              <a:t>The chip manufacturers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510540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Xilinx (now AMD):</a:t>
            </a:r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u="sng" dirty="0" smtClean="0">
                <a:hlinkClick r:id="rId3"/>
              </a:rPr>
              <a:t>www.xilinx.com</a:t>
            </a:r>
            <a:endParaRPr lang="en-US" u="sng" dirty="0"/>
          </a:p>
          <a:p>
            <a:pPr lvl="1"/>
            <a:r>
              <a:rPr lang="en-US" dirty="0"/>
              <a:t>Originated </a:t>
            </a:r>
            <a:r>
              <a:rPr lang="en-US" dirty="0" smtClean="0"/>
              <a:t>FPGAs with help from AMD</a:t>
            </a:r>
            <a:endParaRPr lang="en-US" dirty="0"/>
          </a:p>
          <a:p>
            <a:r>
              <a:rPr lang="en-US" dirty="0" smtClean="0"/>
              <a:t>Altera </a:t>
            </a:r>
            <a:r>
              <a:rPr lang="en-US" dirty="0"/>
              <a:t>(now Intel):	</a:t>
            </a:r>
            <a:r>
              <a:rPr lang="en-US" dirty="0" smtClean="0"/>
              <a:t>	</a:t>
            </a:r>
            <a:r>
              <a:rPr lang="en-US" u="sng" dirty="0" smtClean="0">
                <a:hlinkClick r:id="rId4"/>
              </a:rPr>
              <a:t>www.altera.com</a:t>
            </a:r>
            <a:r>
              <a:rPr lang="en-US" dirty="0"/>
              <a:t>	</a:t>
            </a:r>
            <a:endParaRPr lang="en-US" dirty="0" smtClean="0"/>
          </a:p>
          <a:p>
            <a:pPr lvl="1"/>
            <a:r>
              <a:rPr lang="en-US" dirty="0" smtClean="0"/>
              <a:t>Originally </a:t>
            </a:r>
            <a:r>
              <a:rPr lang="en-US" dirty="0"/>
              <a:t>CPLDs</a:t>
            </a:r>
            <a:r>
              <a:rPr lang="en-US" dirty="0" smtClean="0"/>
              <a:t>, </a:t>
            </a:r>
            <a:r>
              <a:rPr lang="en-US" dirty="0"/>
              <a:t>#2 in FPGAs.</a:t>
            </a:r>
          </a:p>
          <a:p>
            <a:r>
              <a:rPr lang="en-US" dirty="0" err="1" smtClean="0"/>
              <a:t>Microsemi</a:t>
            </a:r>
            <a:r>
              <a:rPr lang="en-US" dirty="0" smtClean="0"/>
              <a:t> (was originally </a:t>
            </a:r>
            <a:r>
              <a:rPr lang="en-US" dirty="0" err="1" smtClean="0"/>
              <a:t>Actel</a:t>
            </a:r>
            <a:r>
              <a:rPr lang="en-US" dirty="0" smtClean="0"/>
              <a:t>):	</a:t>
            </a:r>
            <a:r>
              <a:rPr lang="en-US" sz="2600" u="sng" dirty="0" smtClean="0">
                <a:hlinkClick r:id="rId5"/>
              </a:rPr>
              <a:t>www.microsemi.com/product-directory/1636-fpga-soc</a:t>
            </a:r>
            <a:endParaRPr lang="en-US" sz="2600" u="sng" dirty="0" smtClean="0"/>
          </a:p>
          <a:p>
            <a:pPr lvl="1"/>
            <a:r>
              <a:rPr lang="en-US" dirty="0" smtClean="0"/>
              <a:t>SRAM </a:t>
            </a:r>
            <a:r>
              <a:rPr lang="en-US" dirty="0"/>
              <a:t>&amp; flash based </a:t>
            </a:r>
          </a:p>
          <a:p>
            <a:r>
              <a:rPr lang="en-US" dirty="0"/>
              <a:t>Lattice Semiconductor:	</a:t>
            </a:r>
            <a:r>
              <a:rPr lang="en-US" u="sng" dirty="0">
                <a:hlinkClick r:id="rId6"/>
              </a:rPr>
              <a:t>www.latticesemi.com</a:t>
            </a:r>
            <a:endParaRPr lang="en-US" u="sng" dirty="0"/>
          </a:p>
          <a:p>
            <a:pPr lvl="1"/>
            <a:r>
              <a:rPr lang="en-US" dirty="0" smtClean="0"/>
              <a:t>Offer tiny FPGA chips</a:t>
            </a:r>
            <a:endParaRPr lang="en-US" dirty="0"/>
          </a:p>
          <a:p>
            <a:r>
              <a:rPr lang="en-US" dirty="0" err="1"/>
              <a:t>Quicklogic</a:t>
            </a:r>
            <a:r>
              <a:rPr lang="en-US" dirty="0"/>
              <a:t>: 	</a:t>
            </a:r>
            <a:r>
              <a:rPr lang="en-US" dirty="0" smtClean="0"/>
              <a:t>		</a:t>
            </a:r>
            <a:r>
              <a:rPr lang="en-US" dirty="0" smtClean="0">
                <a:hlinkClick r:id="rId7"/>
              </a:rPr>
              <a:t>www.quicklogic.com</a:t>
            </a:r>
            <a:endParaRPr lang="en-US" dirty="0" smtClean="0"/>
          </a:p>
          <a:p>
            <a:pPr lvl="1"/>
            <a:r>
              <a:rPr lang="en-US" sz="2600" dirty="0" smtClean="0"/>
              <a:t>ARM </a:t>
            </a:r>
            <a:r>
              <a:rPr lang="en-US" sz="2600" dirty="0"/>
              <a:t>+ </a:t>
            </a:r>
            <a:r>
              <a:rPr lang="en-US" sz="2600" dirty="0" smtClean="0"/>
              <a:t>~2K LUTs</a:t>
            </a:r>
          </a:p>
          <a:p>
            <a:r>
              <a:rPr lang="en-US" sz="3000" dirty="0" err="1" smtClean="0"/>
              <a:t>Gowinsemi</a:t>
            </a:r>
            <a:r>
              <a:rPr lang="en-US" sz="3000" dirty="0" smtClean="0"/>
              <a:t>:</a:t>
            </a:r>
            <a:r>
              <a:rPr lang="en-US" sz="3000" dirty="0"/>
              <a:t>	</a:t>
            </a:r>
            <a:r>
              <a:rPr lang="en-US" sz="3000" dirty="0" smtClean="0">
                <a:hlinkClick r:id="rId8"/>
              </a:rPr>
              <a:t>https</a:t>
            </a:r>
            <a:r>
              <a:rPr lang="en-US" sz="3000" dirty="0">
                <a:hlinkClick r:id="rId8"/>
              </a:rPr>
              <a:t>://www.gowinsemi.com/en</a:t>
            </a:r>
            <a:r>
              <a:rPr lang="en-US" sz="3000" dirty="0" smtClean="0">
                <a:hlinkClick r:id="rId8"/>
              </a:rPr>
              <a:t>/</a:t>
            </a:r>
            <a:endParaRPr lang="en-US" sz="3000" dirty="0" smtClean="0"/>
          </a:p>
        </p:txBody>
      </p:sp>
    </p:spTree>
    <p:extLst>
      <p:ext uri="{BB962C8B-B14F-4D97-AF65-F5344CB8AC3E}">
        <p14:creationId xmlns:p14="http://schemas.microsoft.com/office/powerpoint/2010/main" val="24439385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References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525963"/>
          </a:xfrm>
        </p:spPr>
        <p:txBody>
          <a:bodyPr>
            <a:normAutofit fontScale="70000" lnSpcReduction="20000"/>
          </a:bodyPr>
          <a:lstStyle/>
          <a:p>
            <a:r>
              <a:rPr lang="en-US" i="1" dirty="0"/>
              <a:t>Three Ages of FPGAs: A Retrospective</a:t>
            </a:r>
            <a:r>
              <a:rPr lang="en-US" dirty="0"/>
              <a:t>…, Steve </a:t>
            </a:r>
            <a:r>
              <a:rPr lang="en-US" dirty="0" err="1"/>
              <a:t>Trimberger</a:t>
            </a:r>
            <a:r>
              <a:rPr lang="en-US" dirty="0"/>
              <a:t>, Proc. </a:t>
            </a:r>
            <a:r>
              <a:rPr lang="en-US" dirty="0" smtClean="0"/>
              <a:t>IEEE </a:t>
            </a:r>
            <a:r>
              <a:rPr lang="en-US" dirty="0"/>
              <a:t>v103#3p318, 2015</a:t>
            </a:r>
          </a:p>
          <a:p>
            <a:pPr marL="457200" lvl="1" indent="0">
              <a:buNone/>
            </a:pPr>
            <a:r>
              <a:rPr lang="en-US" dirty="0"/>
              <a:t> </a:t>
            </a:r>
            <a:r>
              <a:rPr lang="en-US" u="sng" dirty="0">
                <a:hlinkClick r:id="rId3"/>
              </a:rPr>
              <a:t>www.cpe.virginia.edu/grads/pdfs/January%202016/VLSI.pdf</a:t>
            </a:r>
            <a:endParaRPr lang="en-US" dirty="0"/>
          </a:p>
          <a:p>
            <a:pPr marL="457200" lvl="1" indent="0">
              <a:buNone/>
            </a:pPr>
            <a:r>
              <a:rPr lang="en-US" sz="2900" dirty="0"/>
              <a:t> </a:t>
            </a:r>
            <a:r>
              <a:rPr lang="en-US" sz="2900" u="sng" dirty="0">
                <a:hlinkClick r:id="rId4"/>
              </a:rPr>
              <a:t>https://</a:t>
            </a:r>
            <a:r>
              <a:rPr lang="en-US" sz="2900" u="sng" dirty="0" smtClean="0">
                <a:hlinkClick r:id="rId4"/>
              </a:rPr>
              <a:t>www.youtube.com/watch?v=4ntXSyOhlBY</a:t>
            </a:r>
            <a:endParaRPr lang="en-US" sz="2900" u="sng" dirty="0" smtClean="0"/>
          </a:p>
          <a:p>
            <a:pPr marL="457200" lvl="1" indent="0">
              <a:buNone/>
            </a:pPr>
            <a:r>
              <a:rPr lang="en-US" i="1" dirty="0" smtClean="0"/>
              <a:t>Xilinx </a:t>
            </a:r>
            <a:r>
              <a:rPr lang="en-US" i="1" dirty="0"/>
              <a:t>Part Family History</a:t>
            </a:r>
            <a:r>
              <a:rPr lang="en-US" dirty="0"/>
              <a:t>, John </a:t>
            </a:r>
            <a:r>
              <a:rPr lang="en-US" dirty="0" err="1" smtClean="0"/>
              <a:t>Lazzaro</a:t>
            </a:r>
            <a:r>
              <a:rPr lang="en-US" dirty="0" smtClean="0"/>
              <a:t>,</a:t>
            </a:r>
          </a:p>
          <a:p>
            <a:pPr marL="457200" lvl="1" indent="0">
              <a:buNone/>
            </a:pPr>
            <a:r>
              <a:rPr lang="en-US" u="sng" dirty="0" smtClean="0">
                <a:hlinkClick r:id="rId5"/>
              </a:rPr>
              <a:t>www-inst.eecs.berkeley.edu</a:t>
            </a:r>
            <a:r>
              <a:rPr lang="en-US" u="sng" dirty="0">
                <a:hlinkClick r:id="rId5"/>
              </a:rPr>
              <a:t>/~cs294-59/fa10/resources/Xilinx-history/Xilinx-history.html</a:t>
            </a:r>
            <a:endParaRPr lang="en-US" dirty="0"/>
          </a:p>
          <a:p>
            <a:r>
              <a:rPr lang="en-US" i="1" dirty="0"/>
              <a:t>Altera History</a:t>
            </a:r>
            <a:r>
              <a:rPr lang="en-US" dirty="0"/>
              <a:t>, </a:t>
            </a:r>
            <a:r>
              <a:rPr lang="en-US" dirty="0" smtClean="0"/>
              <a:t>corporate</a:t>
            </a:r>
            <a:r>
              <a:rPr lang="en-US" dirty="0"/>
              <a:t>, </a:t>
            </a:r>
            <a:r>
              <a:rPr lang="en-US" sz="2900" dirty="0">
                <a:hlinkClick r:id="rId6"/>
              </a:rPr>
              <a:t>http://www.fundinguniverse.com/company-histories/altera-corporation-history</a:t>
            </a:r>
            <a:r>
              <a:rPr lang="en-US" sz="2900" dirty="0" smtClean="0">
                <a:hlinkClick r:id="rId6"/>
              </a:rPr>
              <a:t>/</a:t>
            </a:r>
            <a:endParaRPr lang="en-US" sz="2900" dirty="0"/>
          </a:p>
          <a:p>
            <a:pPr marL="457200" lvl="1" indent="0">
              <a:buNone/>
            </a:pPr>
            <a:r>
              <a:rPr lang="en-US" u="sng" strike="sngStrike" dirty="0" smtClean="0">
                <a:hlinkClick r:id="rId7"/>
              </a:rPr>
              <a:t>www.altera.com/about/company/history.html</a:t>
            </a:r>
            <a:endParaRPr lang="en-US" strike="sngStrike" dirty="0"/>
          </a:p>
          <a:p>
            <a:r>
              <a:rPr lang="en-US" dirty="0" smtClean="0"/>
              <a:t>Low cost FPGA boards</a:t>
            </a:r>
          </a:p>
          <a:p>
            <a:pPr marL="457200" lvl="1" indent="0">
              <a:buNone/>
            </a:pPr>
            <a:r>
              <a:rPr lang="en-US" dirty="0">
                <a:hlinkClick r:id="rId8"/>
              </a:rPr>
              <a:t>https://www.joelw.id.au/FPGA/CheapFPGADevelopmentBoards</a:t>
            </a:r>
            <a:endParaRPr lang="en-US" dirty="0"/>
          </a:p>
          <a:p>
            <a:r>
              <a:rPr lang="en-US" dirty="0" smtClean="0"/>
              <a:t>Open source IP </a:t>
            </a:r>
            <a:r>
              <a:rPr lang="en-US" sz="2800" dirty="0">
                <a:hlinkClick r:id="rId9"/>
              </a:rPr>
              <a:t>https://</a:t>
            </a:r>
            <a:r>
              <a:rPr lang="en-US" sz="2800" dirty="0" smtClean="0">
                <a:hlinkClick r:id="rId9"/>
              </a:rPr>
              <a:t>opencores.org/projects</a:t>
            </a:r>
            <a:r>
              <a:rPr lang="en-US" sz="2800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587521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Request for support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sz="3000" dirty="0" smtClean="0"/>
              <a:t>Boolean </a:t>
            </a:r>
            <a:r>
              <a:rPr lang="en-US" sz="3000" dirty="0" smtClean="0"/>
              <a:t>Board built-in IO support </a:t>
            </a:r>
            <a:r>
              <a:rPr lang="en-US" sz="3000" dirty="0" smtClean="0"/>
              <a:t>for</a:t>
            </a:r>
            <a:r>
              <a:rPr lang="en-US" sz="3000" dirty="0" smtClean="0"/>
              <a:t> </a:t>
            </a:r>
            <a:r>
              <a:rPr lang="en-US" sz="3000" dirty="0" smtClean="0"/>
              <a:t>Digital logic simulator (done):</a:t>
            </a:r>
          </a:p>
          <a:p>
            <a:pPr lvl="1"/>
            <a:r>
              <a:rPr lang="en-US" sz="2600" dirty="0" smtClean="0"/>
              <a:t>LEDs, Slide switches, Push buttons, 100MHz clock</a:t>
            </a:r>
          </a:p>
          <a:p>
            <a:pPr lvl="1"/>
            <a:r>
              <a:rPr lang="en-US" sz="2600" dirty="0" smtClean="0"/>
              <a:t>Seven segment digit multiplexer &amp; hex decode</a:t>
            </a:r>
          </a:p>
          <a:p>
            <a:pPr lvl="1"/>
            <a:r>
              <a:rPr lang="en-US" sz="2600" dirty="0" smtClean="0"/>
              <a:t>Potentiometer IP (per </a:t>
            </a:r>
            <a:r>
              <a:rPr lang="en-US" sz="2600" dirty="0" err="1" smtClean="0"/>
              <a:t>Realdigital</a:t>
            </a:r>
            <a:r>
              <a:rPr lang="en-US" sz="2600" dirty="0" smtClean="0"/>
              <a:t> tutorial)</a:t>
            </a:r>
          </a:p>
          <a:p>
            <a:pPr lvl="1"/>
            <a:r>
              <a:rPr lang="en-US" sz="2600" dirty="0"/>
              <a:t>HDMI IP (per </a:t>
            </a:r>
            <a:r>
              <a:rPr lang="en-US" sz="2600" dirty="0" err="1"/>
              <a:t>Realdigital</a:t>
            </a:r>
            <a:r>
              <a:rPr lang="en-US" sz="2600" dirty="0"/>
              <a:t> tutorial</a:t>
            </a:r>
            <a:r>
              <a:rPr lang="en-US" sz="2600" dirty="0" smtClean="0"/>
              <a:t>)</a:t>
            </a:r>
          </a:p>
          <a:p>
            <a:pPr lvl="1"/>
            <a:r>
              <a:rPr lang="en-US" sz="2600" b="1" dirty="0" smtClean="0"/>
              <a:t>Modify:</a:t>
            </a:r>
            <a:r>
              <a:rPr lang="en-US" sz="2600" dirty="0" smtClean="0"/>
              <a:t>  </a:t>
            </a:r>
            <a:r>
              <a:rPr lang="en-US" sz="2600" dirty="0" smtClean="0"/>
              <a:t>Digital/examples/</a:t>
            </a:r>
            <a:r>
              <a:rPr lang="en-US" sz="2600" dirty="0" err="1" smtClean="0"/>
              <a:t>hdl</a:t>
            </a:r>
            <a:r>
              <a:rPr lang="en-US" sz="2600" dirty="0" smtClean="0"/>
              <a:t>/</a:t>
            </a:r>
            <a:r>
              <a:rPr lang="en-US" sz="2600" dirty="0" smtClean="0"/>
              <a:t>BASYS3</a:t>
            </a:r>
            <a:r>
              <a:rPr lang="en-US" sz="2600" dirty="0" smtClean="0"/>
              <a:t>.config</a:t>
            </a:r>
            <a:endParaRPr lang="en-US" sz="2600" dirty="0" smtClean="0"/>
          </a:p>
          <a:p>
            <a:pPr marL="914400" lvl="2" indent="0">
              <a:buNone/>
            </a:pPr>
            <a:r>
              <a:rPr lang="en-US" sz="2600" dirty="0" smtClean="0"/>
              <a:t>E.g. copy &amp; rename to </a:t>
            </a:r>
            <a:r>
              <a:rPr lang="en-US" sz="2600" dirty="0" err="1" smtClean="0"/>
              <a:t>Boolbd.config</a:t>
            </a:r>
            <a:endParaRPr lang="en-US" sz="2600" dirty="0" smtClean="0"/>
          </a:p>
          <a:p>
            <a:pPr marL="914400" lvl="2" indent="0">
              <a:buNone/>
            </a:pPr>
            <a:r>
              <a:rPr lang="en-US" sz="2600" b="1" dirty="0" smtClean="0"/>
              <a:t>Per:</a:t>
            </a:r>
            <a:r>
              <a:rPr lang="en-US" sz="2600" dirty="0" smtClean="0"/>
              <a:t> </a:t>
            </a:r>
            <a:r>
              <a:rPr lang="en-US" sz="2600" dirty="0" smtClean="0"/>
              <a:t>Digital/examples/hdl/HowTo.md</a:t>
            </a:r>
          </a:p>
          <a:p>
            <a:pPr marL="914400" lvl="2" indent="0">
              <a:buNone/>
            </a:pPr>
            <a:r>
              <a:rPr lang="en-US" sz="2600" dirty="0" smtClean="0"/>
              <a:t>Copy, edit and rename BASYS3_IOs.dig to </a:t>
            </a:r>
            <a:r>
              <a:rPr lang="en-US" sz="2600" dirty="0" err="1" smtClean="0"/>
              <a:t>Boolbd_IOs.dig</a:t>
            </a:r>
            <a:endParaRPr lang="en-US" sz="2600" dirty="0" smtClean="0"/>
          </a:p>
          <a:p>
            <a:r>
              <a:rPr lang="en-US" sz="3000" dirty="0" smtClean="0"/>
              <a:t>Automation of: schematic -&gt; FPGA download</a:t>
            </a:r>
          </a:p>
          <a:p>
            <a:r>
              <a:rPr lang="en-US" sz="3000" dirty="0" smtClean="0"/>
              <a:t>Customized course materials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38749750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Altera FPGA Study Board </a:t>
            </a:r>
            <a:r>
              <a:rPr lang="en-US" sz="3200" dirty="0" smtClean="0"/>
              <a:t>$59 &amp; $69</a:t>
            </a:r>
            <a:endParaRPr lang="en-US" sz="32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371600"/>
            <a:ext cx="6618077" cy="5029200"/>
          </a:xfrm>
        </p:spPr>
      </p:pic>
    </p:spTree>
    <p:extLst>
      <p:ext uri="{BB962C8B-B14F-4D97-AF65-F5344CB8AC3E}">
        <p14:creationId xmlns:p14="http://schemas.microsoft.com/office/powerpoint/2010/main" val="4019010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00000">
            <a:off x="754372" y="997561"/>
            <a:ext cx="4718659" cy="397705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Under $40 &amp; some built-in IO</a:t>
            </a:r>
            <a:endParaRPr lang="en-US" sz="4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799" y="1524000"/>
            <a:ext cx="3998831" cy="135624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410200" y="3657600"/>
            <a:ext cx="28654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Seeedstudio</a:t>
            </a:r>
            <a:r>
              <a:rPr lang="en-US" dirty="0" smtClean="0"/>
              <a:t> Spartan-7 Edge </a:t>
            </a:r>
          </a:p>
          <a:p>
            <a:r>
              <a:rPr lang="en-US" dirty="0" smtClean="0"/>
              <a:t>Accelerator board $40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097685" y="4994392"/>
            <a:ext cx="20320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Seeedstudio</a:t>
            </a:r>
            <a:r>
              <a:rPr lang="en-US" dirty="0" smtClean="0"/>
              <a:t> </a:t>
            </a:r>
          </a:p>
          <a:p>
            <a:r>
              <a:rPr lang="en-US" dirty="0" err="1" smtClean="0"/>
              <a:t>Gowin</a:t>
            </a:r>
            <a:r>
              <a:rPr lang="en-US" dirty="0" smtClean="0"/>
              <a:t> RUNBER $30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455184" y="3024187"/>
            <a:ext cx="3246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StepFPGA</a:t>
            </a:r>
            <a:r>
              <a:rPr lang="en-US" dirty="0" smtClean="0"/>
              <a:t> MAX10 dev board $39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0537" y="4495800"/>
            <a:ext cx="3599077" cy="1828800"/>
          </a:xfrm>
        </p:spPr>
      </p:pic>
    </p:spTree>
    <p:extLst>
      <p:ext uri="{BB962C8B-B14F-4D97-AF65-F5344CB8AC3E}">
        <p14:creationId xmlns:p14="http://schemas.microsoft.com/office/powerpoint/2010/main" val="7101320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Very little built-in IO </a:t>
            </a:r>
            <a:r>
              <a:rPr lang="en-US" sz="3200" dirty="0" smtClean="0"/>
              <a:t>$25-30</a:t>
            </a:r>
            <a:endParaRPr lang="en-US" sz="32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295401"/>
            <a:ext cx="4550258" cy="19050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062679" y="3014524"/>
            <a:ext cx="5328556" cy="189031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50" y="3352800"/>
            <a:ext cx="5872680" cy="319112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181600" y="1524000"/>
            <a:ext cx="126156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iCE40 </a:t>
            </a:r>
          </a:p>
          <a:p>
            <a:r>
              <a:rPr lang="en-US" dirty="0" smtClean="0"/>
              <a:t>Feather</a:t>
            </a:r>
          </a:p>
          <a:p>
            <a:r>
              <a:rPr lang="en-US" dirty="0" smtClean="0"/>
              <a:t>Has battery</a:t>
            </a:r>
          </a:p>
          <a:p>
            <a:r>
              <a:rPr lang="en-US" dirty="0" smtClean="0"/>
              <a:t>support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334000" y="6096000"/>
            <a:ext cx="1460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UPDuino</a:t>
            </a:r>
            <a:r>
              <a:rPr lang="en-US" dirty="0" smtClean="0"/>
              <a:t> v3.1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838200" y="3628141"/>
            <a:ext cx="17302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Trenz</a:t>
            </a:r>
            <a:r>
              <a:rPr lang="en-US" dirty="0" smtClean="0"/>
              <a:t> MAX-1000</a:t>
            </a:r>
          </a:p>
          <a:p>
            <a:r>
              <a:rPr lang="en-US" dirty="0" smtClean="0"/>
              <a:t>Has 8MB ram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51308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DE10-Lite board </a:t>
            </a:r>
            <a:r>
              <a:rPr lang="en-US" sz="3200" dirty="0" smtClean="0"/>
              <a:t>$77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295400"/>
            <a:ext cx="6629400" cy="5137980"/>
          </a:xfrm>
        </p:spPr>
      </p:pic>
    </p:spTree>
    <p:extLst>
      <p:ext uri="{BB962C8B-B14F-4D97-AF65-F5344CB8AC3E}">
        <p14:creationId xmlns:p14="http://schemas.microsoft.com/office/powerpoint/2010/main" val="35971798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err="1" smtClean="0"/>
              <a:t>Basys</a:t>
            </a:r>
            <a:r>
              <a:rPr lang="en-US" sz="4000" dirty="0" smtClean="0"/>
              <a:t> 3 Artix-7 </a:t>
            </a:r>
            <a:r>
              <a:rPr lang="en-US" sz="3200" dirty="0" smtClean="0"/>
              <a:t>$112</a:t>
            </a:r>
            <a:endParaRPr lang="en-US" sz="32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524000"/>
            <a:ext cx="7666286" cy="4509580"/>
          </a:xfrm>
        </p:spPr>
      </p:pic>
    </p:spTree>
    <p:extLst>
      <p:ext uri="{BB962C8B-B14F-4D97-AF65-F5344CB8AC3E}">
        <p14:creationId xmlns:p14="http://schemas.microsoft.com/office/powerpoint/2010/main" val="39728419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r>
              <a:rPr lang="en-US" sz="4000" dirty="0" smtClean="0"/>
              <a:t>Boolean board </a:t>
            </a:r>
            <a:r>
              <a:rPr lang="en-US" sz="3200" dirty="0" smtClean="0"/>
              <a:t>$69</a:t>
            </a:r>
            <a:endParaRPr lang="en-US" sz="32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174" y="1133385"/>
            <a:ext cx="7314026" cy="5038816"/>
          </a:xfrm>
        </p:spPr>
      </p:pic>
    </p:spTree>
    <p:extLst>
      <p:ext uri="{BB962C8B-B14F-4D97-AF65-F5344CB8AC3E}">
        <p14:creationId xmlns:p14="http://schemas.microsoft.com/office/powerpoint/2010/main" val="2044254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Blackboard</a:t>
            </a:r>
            <a:r>
              <a:rPr lang="en-US" dirty="0" smtClean="0"/>
              <a:t> </a:t>
            </a:r>
            <a:r>
              <a:rPr lang="en-US" sz="3200" dirty="0" smtClean="0"/>
              <a:t>$136</a:t>
            </a:r>
            <a:endParaRPr lang="en-US" sz="32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1205690"/>
            <a:ext cx="6172200" cy="5250166"/>
          </a:xfrm>
        </p:spPr>
      </p:pic>
    </p:spTree>
    <p:extLst>
      <p:ext uri="{BB962C8B-B14F-4D97-AF65-F5344CB8AC3E}">
        <p14:creationId xmlns:p14="http://schemas.microsoft.com/office/powerpoint/2010/main" val="1984698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MiniStar</a:t>
            </a:r>
            <a:r>
              <a:rPr lang="en-US" dirty="0" smtClean="0"/>
              <a:t> experiment </a:t>
            </a:r>
            <a:r>
              <a:rPr lang="en-US" dirty="0" smtClean="0"/>
              <a:t>kit $69</a:t>
            </a:r>
            <a:r>
              <a:rPr lang="en-US" sz="3600" dirty="0" smtClean="0"/>
              <a:t/>
            </a:r>
            <a:br>
              <a:rPr lang="en-US" sz="3600" dirty="0" smtClean="0"/>
            </a:br>
            <a:r>
              <a:rPr lang="en-US" sz="3600" dirty="0" err="1" smtClean="0"/>
              <a:t>Gowin</a:t>
            </a:r>
            <a:r>
              <a:rPr lang="en-US" sz="3600" dirty="0" smtClean="0"/>
              <a:t> FPGA with ARM Cortex M3</a:t>
            </a:r>
            <a:endParaRPr lang="en-US" sz="36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175778" y="1100548"/>
            <a:ext cx="3505200" cy="5571304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447800"/>
            <a:ext cx="1618727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0295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7344</TotalTime>
  <Words>1368</Words>
  <Application>Microsoft Office PowerPoint</Application>
  <PresentationFormat>On-screen Show (4:3)</PresentationFormat>
  <Paragraphs>262</Paragraphs>
  <Slides>25</Slides>
  <Notes>20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6" baseType="lpstr">
      <vt:lpstr>Office Theme</vt:lpstr>
      <vt:lpstr>Low Cost FPGA Boards their tools &amp; course material</vt:lpstr>
      <vt:lpstr>Considerations</vt:lpstr>
      <vt:lpstr>Under $40 &amp; some built-in IO</vt:lpstr>
      <vt:lpstr>Very little built-in IO $25-30</vt:lpstr>
      <vt:lpstr>DE10-Lite board $77</vt:lpstr>
      <vt:lpstr>Basys 3 Artix-7 $112</vt:lpstr>
      <vt:lpstr>Boolean board $69</vt:lpstr>
      <vt:lpstr>Blackboard $136</vt:lpstr>
      <vt:lpstr>MiniStar experiment kit $69 Gowin FPGA with ARM Cortex M3</vt:lpstr>
      <vt:lpstr>Built-in IO Done Just Right</vt:lpstr>
      <vt:lpstr>PowerPoint Presentation</vt:lpstr>
      <vt:lpstr>FPGA board rankings</vt:lpstr>
      <vt:lpstr>Educational programs</vt:lpstr>
      <vt:lpstr>Intel/Altera academic program</vt:lpstr>
      <vt:lpstr>Xilinx university program</vt:lpstr>
      <vt:lpstr>Conclusions</vt:lpstr>
      <vt:lpstr>Gotchas</vt:lpstr>
      <vt:lpstr>FPGA Application Areas</vt:lpstr>
      <vt:lpstr>Low End Applications</vt:lpstr>
      <vt:lpstr>Mid-scale Applications</vt:lpstr>
      <vt:lpstr>High End Applications</vt:lpstr>
      <vt:lpstr>The chip manufacturers</vt:lpstr>
      <vt:lpstr>References</vt:lpstr>
      <vt:lpstr>Request for support</vt:lpstr>
      <vt:lpstr>Altera FPGA Study Board $59 &amp; $69</vt:lpstr>
    </vt:vector>
  </TitlesOfParts>
  <Company>Toshiba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 Grande Tour of FPGA Land</dc:title>
  <dc:creator>jimbrake</dc:creator>
  <cp:lastModifiedBy>James Brakefield</cp:lastModifiedBy>
  <cp:revision>515</cp:revision>
  <cp:lastPrinted>2022-03-24T23:40:13Z</cp:lastPrinted>
  <dcterms:created xsi:type="dcterms:W3CDTF">2015-03-15T00:52:45Z</dcterms:created>
  <dcterms:modified xsi:type="dcterms:W3CDTF">2022-06-15T02:45:43Z</dcterms:modified>
</cp:coreProperties>
</file>